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303" r:id="rId4"/>
    <p:sldId id="305" r:id="rId5"/>
    <p:sldId id="353" r:id="rId6"/>
    <p:sldId id="307" r:id="rId7"/>
    <p:sldId id="308" r:id="rId8"/>
    <p:sldId id="309" r:id="rId9"/>
    <p:sldId id="310" r:id="rId10"/>
    <p:sldId id="311" r:id="rId11"/>
    <p:sldId id="312" r:id="rId12"/>
    <p:sldId id="313" r:id="rId13"/>
    <p:sldId id="314" r:id="rId14"/>
    <p:sldId id="315" r:id="rId15"/>
    <p:sldId id="316" r:id="rId16"/>
    <p:sldId id="317" r:id="rId17"/>
    <p:sldId id="339" r:id="rId18"/>
    <p:sldId id="329" r:id="rId19"/>
    <p:sldId id="330" r:id="rId20"/>
    <p:sldId id="331" r:id="rId21"/>
    <p:sldId id="332" r:id="rId22"/>
    <p:sldId id="333" r:id="rId23"/>
    <p:sldId id="334" r:id="rId24"/>
    <p:sldId id="335" r:id="rId25"/>
    <p:sldId id="336" r:id="rId26"/>
    <p:sldId id="337" r:id="rId27"/>
    <p:sldId id="354" r:id="rId28"/>
    <p:sldId id="319" r:id="rId29"/>
    <p:sldId id="343" r:id="rId30"/>
    <p:sldId id="345" r:id="rId31"/>
    <p:sldId id="320" r:id="rId32"/>
    <p:sldId id="344" r:id="rId33"/>
    <p:sldId id="326" r:id="rId34"/>
    <p:sldId id="346" r:id="rId35"/>
    <p:sldId id="347" r:id="rId36"/>
    <p:sldId id="321" r:id="rId37"/>
    <p:sldId id="348" r:id="rId38"/>
    <p:sldId id="349" r:id="rId39"/>
    <p:sldId id="350" r:id="rId40"/>
    <p:sldId id="323" r:id="rId41"/>
    <p:sldId id="325" r:id="rId42"/>
    <p:sldId id="327" r:id="rId43"/>
    <p:sldId id="351" r:id="rId44"/>
    <p:sldId id="352" r:id="rId45"/>
    <p:sldId id="328" r:id="rId46"/>
    <p:sldId id="341" r:id="rId47"/>
    <p:sldId id="342" r:id="rId48"/>
    <p:sldId id="355" r:id="rId49"/>
    <p:sldId id="356" r:id="rId50"/>
    <p:sldId id="291" r:id="rId51"/>
    <p:sldId id="292" r:id="rId52"/>
    <p:sldId id="358" r:id="rId53"/>
    <p:sldId id="359" r:id="rId54"/>
    <p:sldId id="360" r:id="rId55"/>
    <p:sldId id="363" r:id="rId56"/>
    <p:sldId id="364" r:id="rId57"/>
    <p:sldId id="296" r:id="rId58"/>
    <p:sldId id="297" r:id="rId59"/>
    <p:sldId id="366" r:id="rId60"/>
    <p:sldId id="367" r:id="rId61"/>
    <p:sldId id="368" r:id="rId62"/>
    <p:sldId id="298" r:id="rId63"/>
    <p:sldId id="299" r:id="rId64"/>
    <p:sldId id="300" r:id="rId65"/>
    <p:sldId id="369" r:id="rId66"/>
    <p:sldId id="373" r:id="rId67"/>
    <p:sldId id="372" r:id="rId68"/>
    <p:sldId id="374" r:id="rId69"/>
    <p:sldId id="375" r:id="rId70"/>
    <p:sldId id="376" r:id="rId71"/>
    <p:sldId id="302" r:id="rId72"/>
  </p:sldIdLst>
  <p:sldSz cx="9144000" cy="6858000" type="screen4x3"/>
  <p:notesSz cx="9144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-1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07340" y="1913966"/>
            <a:ext cx="8204200" cy="16722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406E8D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04085" y="4173728"/>
            <a:ext cx="4526280" cy="1305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406E8D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406E8D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12/10/2023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406E8D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12/10/2023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12/10/2023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400050"/>
            <a:ext cx="5410200" cy="50800"/>
          </a:xfrm>
          <a:custGeom>
            <a:avLst/>
            <a:gdLst/>
            <a:ahLst/>
            <a:cxnLst/>
            <a:rect l="l" t="t" r="r" b="b"/>
            <a:pathLst>
              <a:path w="5410200" h="50800">
                <a:moveTo>
                  <a:pt x="0" y="50800"/>
                </a:moveTo>
                <a:lnTo>
                  <a:pt x="5410200" y="50800"/>
                </a:lnTo>
                <a:lnTo>
                  <a:pt x="5410200" y="0"/>
                </a:lnTo>
                <a:lnTo>
                  <a:pt x="0" y="0"/>
                </a:lnTo>
                <a:lnTo>
                  <a:pt x="0" y="50800"/>
                </a:lnTo>
                <a:close/>
              </a:path>
            </a:pathLst>
          </a:custGeom>
          <a:solidFill>
            <a:srgbClr val="438085">
              <a:alpha val="5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0"/>
            <a:ext cx="9144000" cy="307975"/>
          </a:xfrm>
          <a:custGeom>
            <a:avLst/>
            <a:gdLst/>
            <a:ahLst/>
            <a:cxnLst/>
            <a:rect l="l" t="t" r="r" b="b"/>
            <a:pathLst>
              <a:path w="9144000" h="307975">
                <a:moveTo>
                  <a:pt x="0" y="307975"/>
                </a:moveTo>
                <a:lnTo>
                  <a:pt x="9144000" y="307975"/>
                </a:lnTo>
                <a:lnTo>
                  <a:pt x="9144000" y="0"/>
                </a:lnTo>
                <a:lnTo>
                  <a:pt x="0" y="0"/>
                </a:lnTo>
                <a:lnTo>
                  <a:pt x="0" y="307975"/>
                </a:lnTo>
                <a:close/>
              </a:path>
            </a:pathLst>
          </a:custGeom>
          <a:solidFill>
            <a:srgbClr val="42445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307974"/>
            <a:ext cx="9144000" cy="142875"/>
          </a:xfrm>
          <a:custGeom>
            <a:avLst/>
            <a:gdLst/>
            <a:ahLst/>
            <a:cxnLst/>
            <a:rect l="l" t="t" r="r" b="b"/>
            <a:pathLst>
              <a:path w="9144000" h="142875">
                <a:moveTo>
                  <a:pt x="9144000" y="0"/>
                </a:moveTo>
                <a:lnTo>
                  <a:pt x="0" y="0"/>
                </a:lnTo>
                <a:lnTo>
                  <a:pt x="0" y="92075"/>
                </a:lnTo>
                <a:lnTo>
                  <a:pt x="5410200" y="92075"/>
                </a:lnTo>
                <a:lnTo>
                  <a:pt x="5410200" y="142875"/>
                </a:lnTo>
                <a:lnTo>
                  <a:pt x="9144000" y="142875"/>
                </a:lnTo>
                <a:lnTo>
                  <a:pt x="9144000" y="92075"/>
                </a:lnTo>
                <a:lnTo>
                  <a:pt x="9144000" y="52387"/>
                </a:lnTo>
                <a:lnTo>
                  <a:pt x="9144000" y="0"/>
                </a:lnTo>
                <a:close/>
              </a:path>
            </a:pathLst>
          </a:custGeom>
          <a:solidFill>
            <a:srgbClr val="43808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5410200" y="439801"/>
            <a:ext cx="3733800" cy="180975"/>
          </a:xfrm>
          <a:custGeom>
            <a:avLst/>
            <a:gdLst/>
            <a:ahLst/>
            <a:cxnLst/>
            <a:rect l="l" t="t" r="r" b="b"/>
            <a:pathLst>
              <a:path w="3733800" h="180975">
                <a:moveTo>
                  <a:pt x="3733800" y="0"/>
                </a:moveTo>
                <a:lnTo>
                  <a:pt x="0" y="0"/>
                </a:lnTo>
                <a:lnTo>
                  <a:pt x="0" y="180975"/>
                </a:lnTo>
                <a:lnTo>
                  <a:pt x="3733800" y="180975"/>
                </a:lnTo>
                <a:lnTo>
                  <a:pt x="3733800" y="0"/>
                </a:lnTo>
                <a:close/>
              </a:path>
            </a:pathLst>
          </a:custGeom>
          <a:solidFill>
            <a:srgbClr val="438085">
              <a:alpha val="5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5407025" y="496950"/>
            <a:ext cx="3567429" cy="128905"/>
          </a:xfrm>
          <a:custGeom>
            <a:avLst/>
            <a:gdLst/>
            <a:ahLst/>
            <a:cxnLst/>
            <a:rect l="l" t="t" r="r" b="b"/>
            <a:pathLst>
              <a:path w="3567429" h="128904">
                <a:moveTo>
                  <a:pt x="3063875" y="2032"/>
                </a:moveTo>
                <a:lnTo>
                  <a:pt x="3061716" y="0"/>
                </a:lnTo>
                <a:lnTo>
                  <a:pt x="2159" y="0"/>
                </a:lnTo>
                <a:lnTo>
                  <a:pt x="0" y="2032"/>
                </a:lnTo>
                <a:lnTo>
                  <a:pt x="0" y="4699"/>
                </a:lnTo>
                <a:lnTo>
                  <a:pt x="0" y="26416"/>
                </a:lnTo>
                <a:lnTo>
                  <a:pt x="2159" y="28575"/>
                </a:lnTo>
                <a:lnTo>
                  <a:pt x="3061716" y="28575"/>
                </a:lnTo>
                <a:lnTo>
                  <a:pt x="3063875" y="26416"/>
                </a:lnTo>
                <a:lnTo>
                  <a:pt x="3063875" y="2032"/>
                </a:lnTo>
                <a:close/>
              </a:path>
              <a:path w="3567429" h="128904">
                <a:moveTo>
                  <a:pt x="3567176" y="94742"/>
                </a:moveTo>
                <a:lnTo>
                  <a:pt x="3564382" y="92075"/>
                </a:lnTo>
                <a:lnTo>
                  <a:pt x="1969643" y="92075"/>
                </a:lnTo>
                <a:lnTo>
                  <a:pt x="1966976" y="94742"/>
                </a:lnTo>
                <a:lnTo>
                  <a:pt x="1966976" y="98044"/>
                </a:lnTo>
                <a:lnTo>
                  <a:pt x="1966976" y="125857"/>
                </a:lnTo>
                <a:lnTo>
                  <a:pt x="1969643" y="128524"/>
                </a:lnTo>
                <a:lnTo>
                  <a:pt x="3564382" y="128524"/>
                </a:lnTo>
                <a:lnTo>
                  <a:pt x="3567176" y="125857"/>
                </a:lnTo>
                <a:lnTo>
                  <a:pt x="3567176" y="94742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9044051" y="-1587"/>
            <a:ext cx="98425" cy="621030"/>
          </a:xfrm>
          <a:custGeom>
            <a:avLst/>
            <a:gdLst/>
            <a:ahLst/>
            <a:cxnLst/>
            <a:rect l="l" t="t" r="r" b="b"/>
            <a:pathLst>
              <a:path w="98425" h="621030">
                <a:moveTo>
                  <a:pt x="28575" y="0"/>
                </a:moveTo>
                <a:lnTo>
                  <a:pt x="0" y="0"/>
                </a:lnTo>
                <a:lnTo>
                  <a:pt x="0" y="620712"/>
                </a:lnTo>
                <a:lnTo>
                  <a:pt x="28575" y="620712"/>
                </a:lnTo>
                <a:lnTo>
                  <a:pt x="28575" y="0"/>
                </a:lnTo>
                <a:close/>
              </a:path>
              <a:path w="98425" h="621030">
                <a:moveTo>
                  <a:pt x="98425" y="0"/>
                </a:moveTo>
                <a:lnTo>
                  <a:pt x="41275" y="0"/>
                </a:lnTo>
                <a:lnTo>
                  <a:pt x="41275" y="620712"/>
                </a:lnTo>
                <a:lnTo>
                  <a:pt x="98425" y="620712"/>
                </a:lnTo>
                <a:lnTo>
                  <a:pt x="98425" y="0"/>
                </a:lnTo>
                <a:close/>
              </a:path>
            </a:pathLst>
          </a:custGeom>
          <a:solidFill>
            <a:srgbClr val="FFFFFF">
              <a:alpha val="6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9025001" y="-1587"/>
            <a:ext cx="9525" cy="621030"/>
          </a:xfrm>
          <a:custGeom>
            <a:avLst/>
            <a:gdLst/>
            <a:ahLst/>
            <a:cxnLst/>
            <a:rect l="l" t="t" r="r" b="b"/>
            <a:pathLst>
              <a:path w="9525" h="621030">
                <a:moveTo>
                  <a:pt x="9525" y="0"/>
                </a:moveTo>
                <a:lnTo>
                  <a:pt x="0" y="0"/>
                </a:lnTo>
                <a:lnTo>
                  <a:pt x="0" y="620712"/>
                </a:lnTo>
                <a:lnTo>
                  <a:pt x="9525" y="620712"/>
                </a:lnTo>
                <a:lnTo>
                  <a:pt x="9525" y="0"/>
                </a:lnTo>
                <a:close/>
              </a:path>
            </a:pathLst>
          </a:custGeom>
          <a:solidFill>
            <a:srgbClr val="FFFFFF">
              <a:alpha val="5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g object 23"/>
          <p:cNvSpPr/>
          <p:nvPr/>
        </p:nvSpPr>
        <p:spPr>
          <a:xfrm>
            <a:off x="8975725" y="-1587"/>
            <a:ext cx="27305" cy="621030"/>
          </a:xfrm>
          <a:custGeom>
            <a:avLst/>
            <a:gdLst/>
            <a:ahLst/>
            <a:cxnLst/>
            <a:rect l="l" t="t" r="r" b="b"/>
            <a:pathLst>
              <a:path w="27304" h="621030">
                <a:moveTo>
                  <a:pt x="26988" y="0"/>
                </a:moveTo>
                <a:lnTo>
                  <a:pt x="0" y="0"/>
                </a:lnTo>
                <a:lnTo>
                  <a:pt x="0" y="620712"/>
                </a:lnTo>
                <a:lnTo>
                  <a:pt x="26988" y="620712"/>
                </a:lnTo>
                <a:lnTo>
                  <a:pt x="26988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g object 24"/>
          <p:cNvSpPr/>
          <p:nvPr/>
        </p:nvSpPr>
        <p:spPr>
          <a:xfrm>
            <a:off x="8915400" y="63"/>
            <a:ext cx="55880" cy="586105"/>
          </a:xfrm>
          <a:custGeom>
            <a:avLst/>
            <a:gdLst/>
            <a:ahLst/>
            <a:cxnLst/>
            <a:rect l="l" t="t" r="r" b="b"/>
            <a:pathLst>
              <a:path w="55879" h="586105">
                <a:moveTo>
                  <a:pt x="55563" y="0"/>
                </a:moveTo>
                <a:lnTo>
                  <a:pt x="0" y="0"/>
                </a:lnTo>
                <a:lnTo>
                  <a:pt x="0" y="585787"/>
                </a:lnTo>
                <a:lnTo>
                  <a:pt x="55563" y="585787"/>
                </a:lnTo>
                <a:lnTo>
                  <a:pt x="55563" y="0"/>
                </a:lnTo>
                <a:close/>
              </a:path>
            </a:pathLst>
          </a:custGeom>
          <a:solidFill>
            <a:srgbClr val="FFFFFF">
              <a:alpha val="19999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g object 25"/>
          <p:cNvSpPr/>
          <p:nvPr/>
        </p:nvSpPr>
        <p:spPr>
          <a:xfrm>
            <a:off x="8874125" y="63"/>
            <a:ext cx="8255" cy="586105"/>
          </a:xfrm>
          <a:custGeom>
            <a:avLst/>
            <a:gdLst/>
            <a:ahLst/>
            <a:cxnLst/>
            <a:rect l="l" t="t" r="r" b="b"/>
            <a:pathLst>
              <a:path w="8254" h="586105">
                <a:moveTo>
                  <a:pt x="7938" y="0"/>
                </a:moveTo>
                <a:lnTo>
                  <a:pt x="0" y="0"/>
                </a:lnTo>
                <a:lnTo>
                  <a:pt x="0" y="585787"/>
                </a:lnTo>
                <a:lnTo>
                  <a:pt x="7938" y="585787"/>
                </a:lnTo>
                <a:lnTo>
                  <a:pt x="7938" y="0"/>
                </a:lnTo>
                <a:close/>
              </a:path>
            </a:pathLst>
          </a:custGeom>
          <a:solidFill>
            <a:srgbClr val="FFFFFF">
              <a:alpha val="30195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45440" y="541985"/>
            <a:ext cx="8453119" cy="635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406E8D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550922" y="1537461"/>
            <a:ext cx="6356984" cy="45129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Fight or Flight? — Austin Spine Health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685800"/>
            <a:ext cx="3577844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-1143000" y="1295400"/>
            <a:ext cx="8204200" cy="185884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b="0" dirty="0" smtClean="0">
                <a:solidFill>
                  <a:srgbClr val="424455"/>
                </a:solidFill>
                <a:latin typeface="Times New Roman"/>
                <a:cs typeface="Times New Roman"/>
              </a:rPr>
              <a:t>General</a:t>
            </a:r>
            <a:r>
              <a:rPr b="0" spc="-114" dirty="0" smtClean="0">
                <a:solidFill>
                  <a:srgbClr val="424455"/>
                </a:solidFill>
                <a:latin typeface="Times New Roman"/>
                <a:cs typeface="Times New Roman"/>
              </a:rPr>
              <a:t> </a:t>
            </a:r>
            <a:r>
              <a:rPr lang="sr-Latn-RS" b="0" spc="-114" dirty="0" smtClean="0">
                <a:solidFill>
                  <a:srgbClr val="424455"/>
                </a:solidFill>
                <a:latin typeface="Times New Roman"/>
                <a:cs typeface="Times New Roman"/>
              </a:rPr>
              <a:t/>
            </a:r>
            <a:br>
              <a:rPr lang="sr-Latn-RS" b="0" spc="-114" dirty="0" smtClean="0">
                <a:solidFill>
                  <a:srgbClr val="424455"/>
                </a:solidFill>
                <a:latin typeface="Times New Roman"/>
                <a:cs typeface="Times New Roman"/>
              </a:rPr>
            </a:br>
            <a:r>
              <a:rPr b="0" dirty="0" smtClean="0">
                <a:solidFill>
                  <a:srgbClr val="424455"/>
                </a:solidFill>
                <a:latin typeface="Times New Roman"/>
                <a:cs typeface="Times New Roman"/>
              </a:rPr>
              <a:t>adaptation</a:t>
            </a:r>
            <a:r>
              <a:rPr b="0" spc="-135" dirty="0" smtClean="0">
                <a:solidFill>
                  <a:srgbClr val="424455"/>
                </a:solidFill>
                <a:latin typeface="Times New Roman"/>
                <a:cs typeface="Times New Roman"/>
              </a:rPr>
              <a:t> </a:t>
            </a:r>
            <a:r>
              <a:rPr b="0" spc="-10" dirty="0" smtClean="0">
                <a:solidFill>
                  <a:srgbClr val="424455"/>
                </a:solidFill>
                <a:latin typeface="Times New Roman"/>
                <a:cs typeface="Times New Roman"/>
              </a:rPr>
              <a:t>syndrome</a:t>
            </a:r>
            <a:r>
              <a:rPr lang="sr-Latn-RS" b="0" spc="-10" dirty="0" smtClean="0">
                <a:solidFill>
                  <a:srgbClr val="424455"/>
                </a:solidFill>
                <a:latin typeface="Times New Roman"/>
                <a:cs typeface="Times New Roman"/>
              </a:rPr>
              <a:t/>
            </a:r>
            <a:br>
              <a:rPr lang="sr-Latn-RS" b="0" spc="-10" dirty="0" smtClean="0">
                <a:solidFill>
                  <a:srgbClr val="424455"/>
                </a:solidFill>
                <a:latin typeface="Times New Roman"/>
                <a:cs typeface="Times New Roman"/>
              </a:rPr>
            </a:br>
            <a:r>
              <a:rPr lang="sr-Latn-RS" b="0" spc="-10" dirty="0" smtClean="0">
                <a:solidFill>
                  <a:srgbClr val="424455"/>
                </a:solidFill>
              </a:rPr>
              <a:t>~GAS~</a:t>
            </a:r>
            <a:endParaRPr b="0" spc="-10" dirty="0">
              <a:solidFill>
                <a:srgbClr val="424455"/>
              </a:solidFill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ubTitle" idx="4"/>
          </p:nvPr>
        </p:nvSpPr>
        <p:spPr>
          <a:xfrm>
            <a:off x="1676400" y="4572000"/>
            <a:ext cx="4526280" cy="1305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i="1" dirty="0">
                <a:latin typeface="Times New Roman"/>
                <a:cs typeface="Times New Roman"/>
              </a:rPr>
              <a:t>Department</a:t>
            </a:r>
            <a:r>
              <a:rPr i="1" spc="-80" dirty="0">
                <a:latin typeface="Times New Roman"/>
                <a:cs typeface="Times New Roman"/>
              </a:rPr>
              <a:t> </a:t>
            </a:r>
            <a:r>
              <a:rPr i="1" dirty="0">
                <a:latin typeface="Times New Roman"/>
                <a:cs typeface="Times New Roman"/>
              </a:rPr>
              <a:t>of</a:t>
            </a:r>
            <a:r>
              <a:rPr i="1" spc="-75" dirty="0">
                <a:latin typeface="Times New Roman"/>
                <a:cs typeface="Times New Roman"/>
              </a:rPr>
              <a:t> </a:t>
            </a:r>
            <a:r>
              <a:rPr i="1" spc="-10" dirty="0">
                <a:latin typeface="Times New Roman"/>
                <a:cs typeface="Times New Roman"/>
              </a:rPr>
              <a:t>pathophysiology </a:t>
            </a:r>
            <a:r>
              <a:rPr i="1" dirty="0">
                <a:latin typeface="Times New Roman"/>
                <a:cs typeface="Times New Roman"/>
              </a:rPr>
              <a:t>Faculty</a:t>
            </a:r>
            <a:r>
              <a:rPr i="1" spc="-35" dirty="0">
                <a:latin typeface="Times New Roman"/>
                <a:cs typeface="Times New Roman"/>
              </a:rPr>
              <a:t> </a:t>
            </a:r>
            <a:r>
              <a:rPr i="1" dirty="0">
                <a:latin typeface="Times New Roman"/>
                <a:cs typeface="Times New Roman"/>
              </a:rPr>
              <a:t>of</a:t>
            </a:r>
            <a:r>
              <a:rPr i="1" spc="-15" dirty="0">
                <a:latin typeface="Times New Roman"/>
                <a:cs typeface="Times New Roman"/>
              </a:rPr>
              <a:t> </a:t>
            </a:r>
            <a:r>
              <a:rPr i="1" dirty="0">
                <a:latin typeface="Times New Roman"/>
                <a:cs typeface="Times New Roman"/>
              </a:rPr>
              <a:t>medical</a:t>
            </a:r>
            <a:r>
              <a:rPr i="1" spc="-10" dirty="0">
                <a:latin typeface="Times New Roman"/>
                <a:cs typeface="Times New Roman"/>
              </a:rPr>
              <a:t> sciences </a:t>
            </a:r>
            <a:r>
              <a:rPr i="1" dirty="0">
                <a:latin typeface="Times New Roman"/>
                <a:cs typeface="Times New Roman"/>
              </a:rPr>
              <a:t>University</a:t>
            </a:r>
            <a:r>
              <a:rPr i="1" spc="-45" dirty="0">
                <a:latin typeface="Times New Roman"/>
                <a:cs typeface="Times New Roman"/>
              </a:rPr>
              <a:t> </a:t>
            </a:r>
            <a:r>
              <a:rPr i="1" dirty="0">
                <a:latin typeface="Times New Roman"/>
                <a:cs typeface="Times New Roman"/>
              </a:rPr>
              <a:t>of</a:t>
            </a:r>
            <a:r>
              <a:rPr i="1" spc="5" dirty="0">
                <a:latin typeface="Times New Roman"/>
                <a:cs typeface="Times New Roman"/>
              </a:rPr>
              <a:t> </a:t>
            </a:r>
            <a:r>
              <a:rPr i="1" spc="-10" dirty="0">
                <a:latin typeface="Times New Roman"/>
                <a:cs typeface="Times New Roman"/>
              </a:rPr>
              <a:t>Kragujevac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28600"/>
            <a:ext cx="6477000" cy="644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100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537461"/>
            <a:ext cx="8374506" cy="4739759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200" dirty="0" smtClean="0"/>
              <a:t>All persons experience certain amounts of stress during each stage of the development process, which may relate to physiologic changes or to </a:t>
            </a:r>
            <a:r>
              <a:rPr lang="en-US" sz="2200" dirty="0" err="1" smtClean="0"/>
              <a:t>enviromental</a:t>
            </a:r>
            <a:r>
              <a:rPr lang="en-US" sz="2200" dirty="0" smtClean="0"/>
              <a:t> </a:t>
            </a:r>
            <a:r>
              <a:rPr lang="en-US" sz="2200" dirty="0" err="1" smtClean="0"/>
              <a:t>infuences</a:t>
            </a:r>
            <a:r>
              <a:rPr lang="en-US" sz="2200" dirty="0" smtClean="0"/>
              <a:t>.</a:t>
            </a:r>
            <a:endParaRPr lang="sr-Latn-RS" sz="220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22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200" b="1" dirty="0" smtClean="0"/>
              <a:t>Stress has been defined as the nonspecific response of the body to any demand placed on it.</a:t>
            </a:r>
            <a:endParaRPr lang="sr-Latn-RS" sz="2200" b="1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2200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200" b="1" dirty="0" smtClean="0"/>
              <a:t>Stress-producing factors </a:t>
            </a:r>
            <a:r>
              <a:rPr lang="en-US" sz="2200" dirty="0" smtClean="0"/>
              <a:t>are called </a:t>
            </a:r>
            <a:r>
              <a:rPr lang="en-US" sz="2200" i="1" dirty="0" smtClean="0">
                <a:solidFill>
                  <a:srgbClr val="FF0000"/>
                </a:solidFill>
              </a:rPr>
              <a:t>stressor</a:t>
            </a:r>
            <a:r>
              <a:rPr lang="en-US" sz="2200" dirty="0" smtClean="0"/>
              <a:t>:  these may be physiologic or psychological, or both.</a:t>
            </a:r>
            <a:endParaRPr lang="sr-Latn-RS" sz="220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22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200" dirty="0" smtClean="0"/>
              <a:t>The stressors may be pleasant or unpleasant and may evoke many different emotional or psychological </a:t>
            </a:r>
            <a:r>
              <a:rPr lang="en-US" sz="2200" dirty="0" err="1" smtClean="0"/>
              <a:t>responeses</a:t>
            </a:r>
            <a:r>
              <a:rPr lang="en-US" sz="2200" dirty="0" smtClean="0"/>
              <a:t> while eliciting similar physiologic reactions.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200" dirty="0" smtClean="0"/>
              <a:t>Reactions to stressors may be adaptive or maladaptive.</a:t>
            </a:r>
          </a:p>
        </p:txBody>
      </p:sp>
    </p:spTree>
    <p:extLst>
      <p:ext uri="{BB962C8B-B14F-4D97-AF65-F5344CB8AC3E}">
        <p14:creationId xmlns:p14="http://schemas.microsoft.com/office/powerpoint/2010/main" val="37713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STRESS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7461"/>
            <a:ext cx="8298306" cy="3754874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Closely associated with stress is the concept of emotions.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This concept includes a wide range of behaviors, expressed feelings, and changes in the body states.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Emotions often elicit the stress response, which can be viewed as a physiologic response to the emotion that encompasses the reported feelings.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Stressors may be actual physical threats or perceived threats.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They also may be the </a:t>
            </a:r>
            <a:r>
              <a:rPr lang="en-US" sz="2400" dirty="0" err="1" smtClean="0"/>
              <a:t>emotinal</a:t>
            </a:r>
            <a:r>
              <a:rPr lang="en-US" sz="2400" dirty="0" smtClean="0"/>
              <a:t> side of joys or sorrows that elicit a physiological reaction.  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51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stress response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318022"/>
            <a:ext cx="8374506" cy="4739759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200" dirty="0" smtClean="0"/>
              <a:t>The individual, as a system, has physiological, psychological, </a:t>
            </a:r>
            <a:r>
              <a:rPr lang="en-US" sz="2200" dirty="0" err="1" smtClean="0"/>
              <a:t>enviromental</a:t>
            </a:r>
            <a:r>
              <a:rPr lang="en-US" sz="2200" dirty="0" smtClean="0"/>
              <a:t> and other stressors.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200" dirty="0" smtClean="0"/>
              <a:t>These stressors may produce adaptive coping response, or they may result in physical changes that become pathologic.</a:t>
            </a:r>
            <a:endParaRPr lang="sr-Latn-RS" sz="220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22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200" b="1" dirty="0" smtClean="0">
                <a:solidFill>
                  <a:srgbClr val="FF0000"/>
                </a:solidFill>
              </a:rPr>
              <a:t>Hans </a:t>
            </a:r>
            <a:r>
              <a:rPr lang="en-US" sz="2200" b="1" dirty="0" err="1" smtClean="0">
                <a:solidFill>
                  <a:srgbClr val="FF0000"/>
                </a:solidFill>
              </a:rPr>
              <a:t>Selye</a:t>
            </a:r>
            <a:r>
              <a:rPr lang="en-US" sz="2200" b="1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/>
              <a:t>pioneered the study of the effects of stress on the human body.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200" dirty="0" smtClean="0"/>
              <a:t>He studied the nonspecific response of the body to a demand and noted differences in individual abilities to withstand the same demands.</a:t>
            </a:r>
            <a:endParaRPr lang="sr-Latn-RS" sz="220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22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200" dirty="0" smtClean="0"/>
              <a:t>He defined stress as a specific syndrome that is nonspecifically induced.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200" dirty="0" smtClean="0"/>
              <a:t>He also defined </a:t>
            </a:r>
            <a:r>
              <a:rPr lang="en-US" sz="2200" b="1" dirty="0" smtClean="0"/>
              <a:t>stressors as tension-producing stimuli that </a:t>
            </a:r>
            <a:r>
              <a:rPr lang="en-US" sz="2200" b="1" dirty="0" err="1" smtClean="0"/>
              <a:t>potentionally</a:t>
            </a:r>
            <a:r>
              <a:rPr lang="en-US" sz="2200" b="1" dirty="0" smtClean="0"/>
              <a:t> could cause disequilibrium</a:t>
            </a:r>
            <a:r>
              <a:rPr lang="en-US" sz="2200" dirty="0" smtClean="0"/>
              <a:t>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3925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stress response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7461"/>
            <a:ext cx="7620000" cy="3323987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This perception of the significance of the stressor is important and varies among individuals.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Individuals differ in what produces stress and their reactions to stressors.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The response to the same stressor can vary from one day to the next.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In this way, the </a:t>
            </a:r>
            <a:r>
              <a:rPr lang="en-US" sz="2400" dirty="0" err="1" smtClean="0"/>
              <a:t>Selye</a:t>
            </a:r>
            <a:r>
              <a:rPr lang="en-US" sz="2400" dirty="0" smtClean="0"/>
              <a:t> model, which was due to his use of animal models, differs from humans whose response is variable.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2086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stress response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24000"/>
            <a:ext cx="8450706" cy="4832092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200" dirty="0" smtClean="0"/>
              <a:t>Some types of </a:t>
            </a:r>
            <a:r>
              <a:rPr lang="en-US" sz="2200" b="1" dirty="0" smtClean="0"/>
              <a:t>stress are positive </a:t>
            </a:r>
            <a:r>
              <a:rPr lang="en-US" sz="2200" dirty="0" smtClean="0"/>
              <a:t>and these are called </a:t>
            </a:r>
            <a:r>
              <a:rPr lang="en-US" sz="2200" i="1" dirty="0" smtClean="0">
                <a:solidFill>
                  <a:srgbClr val="FF0000"/>
                </a:solidFill>
              </a:rPr>
              <a:t>eustress</a:t>
            </a:r>
            <a:r>
              <a:rPr lang="en-US" sz="2200" dirty="0" smtClean="0"/>
              <a:t>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200" dirty="0" smtClean="0"/>
              <a:t>The sources are associated with some sort of control over the outcome and include such stressors as getting married, buying a house, and travel.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200" b="1" dirty="0" smtClean="0"/>
              <a:t>Negative stress </a:t>
            </a:r>
            <a:r>
              <a:rPr lang="en-US" sz="2200" dirty="0" smtClean="0"/>
              <a:t>is termed </a:t>
            </a:r>
            <a:r>
              <a:rPr lang="en-US" sz="2200" i="1" dirty="0" smtClean="0">
                <a:solidFill>
                  <a:srgbClr val="FF0000"/>
                </a:solidFill>
              </a:rPr>
              <a:t>distress</a:t>
            </a:r>
            <a:r>
              <a:rPr lang="en-US" sz="2200" dirty="0" smtClean="0"/>
              <a:t> and reflects situations over which persons have little control, including such conditions as sickness, death, and divorce.</a:t>
            </a:r>
            <a:endParaRPr lang="sr-Latn-RS" sz="2200" dirty="0" smtClean="0"/>
          </a:p>
          <a:p>
            <a:pPr marL="457200" indent="-457200">
              <a:buFont typeface="Arial" pitchFamily="34" charset="0"/>
              <a:buChar char="•"/>
            </a:pPr>
            <a:endParaRPr lang="en-US" sz="2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200" dirty="0" smtClean="0"/>
              <a:t>The perception of stress has important implications for health and it has been shown that the hormonal changes in response to eustress are less harmful than those of distress.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200" dirty="0" smtClean="0"/>
              <a:t>The emotions of anger, hostility, and distrust are particularly damaging to health.</a:t>
            </a:r>
          </a:p>
          <a:p>
            <a:pPr marL="457200" indent="-45720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16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stress response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7461"/>
            <a:ext cx="8153400" cy="4062651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Physiological and psychological stressors both elicit </a:t>
            </a:r>
            <a:r>
              <a:rPr lang="en-US" sz="2400" b="1" dirty="0" smtClean="0"/>
              <a:t>a response that includes enlargement of the adrenal cortex, atrophy of the thymus gland, and </a:t>
            </a:r>
            <a:r>
              <a:rPr lang="en-US" sz="2400" b="1" dirty="0" err="1" smtClean="0"/>
              <a:t>sympatetic</a:t>
            </a:r>
            <a:r>
              <a:rPr lang="en-US" sz="2400" b="1" dirty="0" smtClean="0"/>
              <a:t> nervous system activation</a:t>
            </a:r>
            <a:r>
              <a:rPr lang="en-US" sz="2400" dirty="0" smtClean="0"/>
              <a:t>.</a:t>
            </a:r>
            <a:endParaRPr lang="sr-Latn-RS" sz="2400" dirty="0" smtClean="0"/>
          </a:p>
          <a:p>
            <a:pPr marL="457200" indent="-457200">
              <a:buFont typeface="Arial" pitchFamily="34" charset="0"/>
              <a:buChar char="•"/>
            </a:pPr>
            <a:endParaRPr lang="en-US" sz="24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A pattern including fatigue, loss of appetite, joint pains, gastric upset, and other nonspecific complaints comprised the syndrome that </a:t>
            </a:r>
            <a:r>
              <a:rPr lang="en-US" sz="2400" dirty="0" err="1" smtClean="0"/>
              <a:t>Selye</a:t>
            </a:r>
            <a:r>
              <a:rPr lang="en-US" sz="2400" dirty="0" smtClean="0"/>
              <a:t> called </a:t>
            </a:r>
            <a:r>
              <a:rPr lang="sr-Latn-RS" sz="2400" dirty="0" smtClean="0"/>
              <a:t>„ </a:t>
            </a:r>
            <a:r>
              <a:rPr lang="sr-Latn-RS" sz="2400" b="1" dirty="0" smtClean="0"/>
              <a:t>the syndrome of just being sick</a:t>
            </a:r>
            <a:r>
              <a:rPr lang="sr-Latn-RS" sz="2400" dirty="0" smtClean="0"/>
              <a:t>“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sr-Latn-RS" sz="2400" dirty="0" smtClean="0"/>
              <a:t>Later, he termed this condition the </a:t>
            </a:r>
            <a:r>
              <a:rPr lang="sr-Latn-RS" sz="2400" i="1" dirty="0" smtClean="0">
                <a:solidFill>
                  <a:srgbClr val="FF0000"/>
                </a:solidFill>
              </a:rPr>
              <a:t>General Adaptation Syndrome, GAS.</a:t>
            </a:r>
            <a:endParaRPr lang="en-US" sz="2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13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57019" y="694385"/>
            <a:ext cx="5832475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600" b="0" dirty="0">
                <a:solidFill>
                  <a:srgbClr val="424455"/>
                </a:solidFill>
                <a:latin typeface="Times New Roman"/>
                <a:cs typeface="Times New Roman"/>
              </a:rPr>
              <a:t>Trias</a:t>
            </a:r>
            <a:r>
              <a:rPr sz="3600" b="0" spc="-145" dirty="0">
                <a:solidFill>
                  <a:srgbClr val="424455"/>
                </a:solidFill>
                <a:latin typeface="Times New Roman"/>
                <a:cs typeface="Times New Roman"/>
              </a:rPr>
              <a:t> </a:t>
            </a:r>
            <a:r>
              <a:rPr sz="3600" b="0" dirty="0">
                <a:solidFill>
                  <a:srgbClr val="424455"/>
                </a:solidFill>
                <a:latin typeface="Times New Roman"/>
                <a:cs typeface="Times New Roman"/>
              </a:rPr>
              <a:t>of</a:t>
            </a:r>
            <a:r>
              <a:rPr sz="3600" b="0" spc="-130" dirty="0">
                <a:solidFill>
                  <a:srgbClr val="424455"/>
                </a:solidFill>
                <a:latin typeface="Times New Roman"/>
                <a:cs typeface="Times New Roman"/>
              </a:rPr>
              <a:t> </a:t>
            </a:r>
            <a:r>
              <a:rPr sz="3600" b="0" dirty="0">
                <a:solidFill>
                  <a:srgbClr val="424455"/>
                </a:solidFill>
                <a:latin typeface="Times New Roman"/>
                <a:cs typeface="Times New Roman"/>
              </a:rPr>
              <a:t>nonspecific</a:t>
            </a:r>
            <a:r>
              <a:rPr sz="3600" b="0" spc="-165" dirty="0">
                <a:solidFill>
                  <a:srgbClr val="424455"/>
                </a:solidFill>
                <a:latin typeface="Times New Roman"/>
                <a:cs typeface="Times New Roman"/>
              </a:rPr>
              <a:t> </a:t>
            </a:r>
            <a:r>
              <a:rPr sz="3600" b="0" spc="-10" dirty="0">
                <a:solidFill>
                  <a:srgbClr val="424455"/>
                </a:solidFill>
                <a:latin typeface="Times New Roman"/>
                <a:cs typeface="Times New Roman"/>
              </a:rPr>
              <a:t>changes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2281237" y="1747837"/>
            <a:ext cx="4429125" cy="3819525"/>
            <a:chOff x="2281237" y="1747837"/>
            <a:chExt cx="4429125" cy="3819525"/>
          </a:xfrm>
        </p:grpSpPr>
        <p:sp>
          <p:nvSpPr>
            <p:cNvPr id="4" name="object 4"/>
            <p:cNvSpPr/>
            <p:nvPr/>
          </p:nvSpPr>
          <p:spPr>
            <a:xfrm>
              <a:off x="2286000" y="2362200"/>
              <a:ext cx="4419600" cy="3200400"/>
            </a:xfrm>
            <a:custGeom>
              <a:avLst/>
              <a:gdLst/>
              <a:ahLst/>
              <a:cxnLst/>
              <a:rect l="l" t="t" r="r" b="b"/>
              <a:pathLst>
                <a:path w="4419600" h="3200400">
                  <a:moveTo>
                    <a:pt x="2209800" y="0"/>
                  </a:moveTo>
                  <a:lnTo>
                    <a:pt x="0" y="3200400"/>
                  </a:lnTo>
                  <a:lnTo>
                    <a:pt x="4419600" y="3200400"/>
                  </a:lnTo>
                  <a:lnTo>
                    <a:pt x="2209800" y="0"/>
                  </a:lnTo>
                  <a:close/>
                </a:path>
              </a:pathLst>
            </a:custGeom>
            <a:solidFill>
              <a:srgbClr val="5253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286000" y="2362200"/>
              <a:ext cx="4419600" cy="3200400"/>
            </a:xfrm>
            <a:custGeom>
              <a:avLst/>
              <a:gdLst/>
              <a:ahLst/>
              <a:cxnLst/>
              <a:rect l="l" t="t" r="r" b="b"/>
              <a:pathLst>
                <a:path w="4419600" h="3200400">
                  <a:moveTo>
                    <a:pt x="0" y="3200400"/>
                  </a:moveTo>
                  <a:lnTo>
                    <a:pt x="2209800" y="0"/>
                  </a:lnTo>
                  <a:lnTo>
                    <a:pt x="4419600" y="3200400"/>
                  </a:lnTo>
                  <a:lnTo>
                    <a:pt x="0" y="320040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3276600" y="1752600"/>
              <a:ext cx="2590800" cy="1219200"/>
            </a:xfrm>
            <a:custGeom>
              <a:avLst/>
              <a:gdLst/>
              <a:ahLst/>
              <a:cxnLst/>
              <a:rect l="l" t="t" r="r" b="b"/>
              <a:pathLst>
                <a:path w="2590800" h="1219200">
                  <a:moveTo>
                    <a:pt x="2387600" y="0"/>
                  </a:moveTo>
                  <a:lnTo>
                    <a:pt x="203200" y="0"/>
                  </a:lnTo>
                  <a:lnTo>
                    <a:pt x="156594" y="5364"/>
                  </a:lnTo>
                  <a:lnTo>
                    <a:pt x="113818" y="20645"/>
                  </a:lnTo>
                  <a:lnTo>
                    <a:pt x="76090" y="44626"/>
                  </a:lnTo>
                  <a:lnTo>
                    <a:pt x="44626" y="76090"/>
                  </a:lnTo>
                  <a:lnTo>
                    <a:pt x="20645" y="113818"/>
                  </a:lnTo>
                  <a:lnTo>
                    <a:pt x="5364" y="156594"/>
                  </a:lnTo>
                  <a:lnTo>
                    <a:pt x="0" y="203200"/>
                  </a:lnTo>
                  <a:lnTo>
                    <a:pt x="0" y="1016000"/>
                  </a:lnTo>
                  <a:lnTo>
                    <a:pt x="5364" y="1062605"/>
                  </a:lnTo>
                  <a:lnTo>
                    <a:pt x="20645" y="1105381"/>
                  </a:lnTo>
                  <a:lnTo>
                    <a:pt x="44626" y="1143109"/>
                  </a:lnTo>
                  <a:lnTo>
                    <a:pt x="76090" y="1174573"/>
                  </a:lnTo>
                  <a:lnTo>
                    <a:pt x="113818" y="1198554"/>
                  </a:lnTo>
                  <a:lnTo>
                    <a:pt x="156594" y="1213835"/>
                  </a:lnTo>
                  <a:lnTo>
                    <a:pt x="203200" y="1219200"/>
                  </a:lnTo>
                  <a:lnTo>
                    <a:pt x="2387600" y="1219200"/>
                  </a:lnTo>
                  <a:lnTo>
                    <a:pt x="2434205" y="1213835"/>
                  </a:lnTo>
                  <a:lnTo>
                    <a:pt x="2476981" y="1198554"/>
                  </a:lnTo>
                  <a:lnTo>
                    <a:pt x="2514709" y="1174573"/>
                  </a:lnTo>
                  <a:lnTo>
                    <a:pt x="2546173" y="1143109"/>
                  </a:lnTo>
                  <a:lnTo>
                    <a:pt x="2570154" y="1105381"/>
                  </a:lnTo>
                  <a:lnTo>
                    <a:pt x="2585435" y="1062605"/>
                  </a:lnTo>
                  <a:lnTo>
                    <a:pt x="2590800" y="1016000"/>
                  </a:lnTo>
                  <a:lnTo>
                    <a:pt x="2590800" y="203200"/>
                  </a:lnTo>
                  <a:lnTo>
                    <a:pt x="2585435" y="156594"/>
                  </a:lnTo>
                  <a:lnTo>
                    <a:pt x="2570154" y="113818"/>
                  </a:lnTo>
                  <a:lnTo>
                    <a:pt x="2546173" y="76090"/>
                  </a:lnTo>
                  <a:lnTo>
                    <a:pt x="2514709" y="44626"/>
                  </a:lnTo>
                  <a:lnTo>
                    <a:pt x="2476981" y="20645"/>
                  </a:lnTo>
                  <a:lnTo>
                    <a:pt x="2434205" y="5364"/>
                  </a:lnTo>
                  <a:lnTo>
                    <a:pt x="2387600" y="0"/>
                  </a:lnTo>
                  <a:close/>
                </a:path>
              </a:pathLst>
            </a:custGeom>
            <a:solidFill>
              <a:srgbClr val="CCFF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276600" y="1752600"/>
              <a:ext cx="2590800" cy="1219200"/>
            </a:xfrm>
            <a:custGeom>
              <a:avLst/>
              <a:gdLst/>
              <a:ahLst/>
              <a:cxnLst/>
              <a:rect l="l" t="t" r="r" b="b"/>
              <a:pathLst>
                <a:path w="2590800" h="1219200">
                  <a:moveTo>
                    <a:pt x="0" y="203200"/>
                  </a:moveTo>
                  <a:lnTo>
                    <a:pt x="5364" y="156594"/>
                  </a:lnTo>
                  <a:lnTo>
                    <a:pt x="20645" y="113818"/>
                  </a:lnTo>
                  <a:lnTo>
                    <a:pt x="44626" y="76090"/>
                  </a:lnTo>
                  <a:lnTo>
                    <a:pt x="76090" y="44626"/>
                  </a:lnTo>
                  <a:lnTo>
                    <a:pt x="113818" y="20645"/>
                  </a:lnTo>
                  <a:lnTo>
                    <a:pt x="156594" y="5364"/>
                  </a:lnTo>
                  <a:lnTo>
                    <a:pt x="203200" y="0"/>
                  </a:lnTo>
                  <a:lnTo>
                    <a:pt x="2387600" y="0"/>
                  </a:lnTo>
                  <a:lnTo>
                    <a:pt x="2434205" y="5364"/>
                  </a:lnTo>
                  <a:lnTo>
                    <a:pt x="2476981" y="20645"/>
                  </a:lnTo>
                  <a:lnTo>
                    <a:pt x="2514709" y="44626"/>
                  </a:lnTo>
                  <a:lnTo>
                    <a:pt x="2546173" y="76090"/>
                  </a:lnTo>
                  <a:lnTo>
                    <a:pt x="2570154" y="113818"/>
                  </a:lnTo>
                  <a:lnTo>
                    <a:pt x="2585435" y="156594"/>
                  </a:lnTo>
                  <a:lnTo>
                    <a:pt x="2590800" y="203200"/>
                  </a:lnTo>
                  <a:lnTo>
                    <a:pt x="2590800" y="1016000"/>
                  </a:lnTo>
                  <a:lnTo>
                    <a:pt x="2585435" y="1062605"/>
                  </a:lnTo>
                  <a:lnTo>
                    <a:pt x="2570154" y="1105381"/>
                  </a:lnTo>
                  <a:lnTo>
                    <a:pt x="2546173" y="1143109"/>
                  </a:lnTo>
                  <a:lnTo>
                    <a:pt x="2514709" y="1174573"/>
                  </a:lnTo>
                  <a:lnTo>
                    <a:pt x="2476981" y="1198554"/>
                  </a:lnTo>
                  <a:lnTo>
                    <a:pt x="2434205" y="1213835"/>
                  </a:lnTo>
                  <a:lnTo>
                    <a:pt x="2387600" y="1219200"/>
                  </a:lnTo>
                  <a:lnTo>
                    <a:pt x="203200" y="1219200"/>
                  </a:lnTo>
                  <a:lnTo>
                    <a:pt x="156594" y="1213835"/>
                  </a:lnTo>
                  <a:lnTo>
                    <a:pt x="113818" y="1198554"/>
                  </a:lnTo>
                  <a:lnTo>
                    <a:pt x="76090" y="1174573"/>
                  </a:lnTo>
                  <a:lnTo>
                    <a:pt x="44626" y="1143109"/>
                  </a:lnTo>
                  <a:lnTo>
                    <a:pt x="20645" y="1105381"/>
                  </a:lnTo>
                  <a:lnTo>
                    <a:pt x="5364" y="1062605"/>
                  </a:lnTo>
                  <a:lnTo>
                    <a:pt x="0" y="1016000"/>
                  </a:lnTo>
                  <a:lnTo>
                    <a:pt x="0" y="20320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3420617" y="1790446"/>
            <a:ext cx="230060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enlargement</a:t>
            </a:r>
            <a:r>
              <a:rPr sz="2400" spc="-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the </a:t>
            </a:r>
            <a:r>
              <a:rPr sz="2400" dirty="0">
                <a:latin typeface="Times New Roman"/>
                <a:cs typeface="Times New Roman"/>
              </a:rPr>
              <a:t>adrenal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gland (cortex)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1214437" y="4857686"/>
            <a:ext cx="2600325" cy="1229360"/>
            <a:chOff x="1214437" y="4857686"/>
            <a:chExt cx="2600325" cy="1229360"/>
          </a:xfrm>
        </p:grpSpPr>
        <p:sp>
          <p:nvSpPr>
            <p:cNvPr id="10" name="object 10"/>
            <p:cNvSpPr/>
            <p:nvPr/>
          </p:nvSpPr>
          <p:spPr>
            <a:xfrm>
              <a:off x="1219200" y="4862448"/>
              <a:ext cx="2590800" cy="1219835"/>
            </a:xfrm>
            <a:custGeom>
              <a:avLst/>
              <a:gdLst/>
              <a:ahLst/>
              <a:cxnLst/>
              <a:rect l="l" t="t" r="r" b="b"/>
              <a:pathLst>
                <a:path w="2590800" h="1219835">
                  <a:moveTo>
                    <a:pt x="2387600" y="0"/>
                  </a:moveTo>
                  <a:lnTo>
                    <a:pt x="203200" y="0"/>
                  </a:lnTo>
                  <a:lnTo>
                    <a:pt x="156594" y="5371"/>
                  </a:lnTo>
                  <a:lnTo>
                    <a:pt x="113818" y="20671"/>
                  </a:lnTo>
                  <a:lnTo>
                    <a:pt x="76090" y="44676"/>
                  </a:lnTo>
                  <a:lnTo>
                    <a:pt x="44626" y="76167"/>
                  </a:lnTo>
                  <a:lnTo>
                    <a:pt x="20645" y="113920"/>
                  </a:lnTo>
                  <a:lnTo>
                    <a:pt x="5364" y="156714"/>
                  </a:lnTo>
                  <a:lnTo>
                    <a:pt x="0" y="203326"/>
                  </a:lnTo>
                  <a:lnTo>
                    <a:pt x="0" y="1016063"/>
                  </a:lnTo>
                  <a:lnTo>
                    <a:pt x="5364" y="1062653"/>
                  </a:lnTo>
                  <a:lnTo>
                    <a:pt x="20645" y="1105422"/>
                  </a:lnTo>
                  <a:lnTo>
                    <a:pt x="44626" y="1143151"/>
                  </a:lnTo>
                  <a:lnTo>
                    <a:pt x="76090" y="1174620"/>
                  </a:lnTo>
                  <a:lnTo>
                    <a:pt x="113818" y="1198608"/>
                  </a:lnTo>
                  <a:lnTo>
                    <a:pt x="156594" y="1213896"/>
                  </a:lnTo>
                  <a:lnTo>
                    <a:pt x="203200" y="1219263"/>
                  </a:lnTo>
                  <a:lnTo>
                    <a:pt x="2387600" y="1219263"/>
                  </a:lnTo>
                  <a:lnTo>
                    <a:pt x="2434205" y="1213896"/>
                  </a:lnTo>
                  <a:lnTo>
                    <a:pt x="2476981" y="1198608"/>
                  </a:lnTo>
                  <a:lnTo>
                    <a:pt x="2514709" y="1174620"/>
                  </a:lnTo>
                  <a:lnTo>
                    <a:pt x="2546173" y="1143151"/>
                  </a:lnTo>
                  <a:lnTo>
                    <a:pt x="2570154" y="1105422"/>
                  </a:lnTo>
                  <a:lnTo>
                    <a:pt x="2585435" y="1062653"/>
                  </a:lnTo>
                  <a:lnTo>
                    <a:pt x="2590800" y="1016063"/>
                  </a:lnTo>
                  <a:lnTo>
                    <a:pt x="2590800" y="203326"/>
                  </a:lnTo>
                  <a:lnTo>
                    <a:pt x="2585435" y="156714"/>
                  </a:lnTo>
                  <a:lnTo>
                    <a:pt x="2570154" y="113920"/>
                  </a:lnTo>
                  <a:lnTo>
                    <a:pt x="2546173" y="76167"/>
                  </a:lnTo>
                  <a:lnTo>
                    <a:pt x="2514709" y="44676"/>
                  </a:lnTo>
                  <a:lnTo>
                    <a:pt x="2476981" y="20671"/>
                  </a:lnTo>
                  <a:lnTo>
                    <a:pt x="2434205" y="5371"/>
                  </a:lnTo>
                  <a:lnTo>
                    <a:pt x="2387600" y="0"/>
                  </a:lnTo>
                  <a:close/>
                </a:path>
              </a:pathLst>
            </a:custGeom>
            <a:solidFill>
              <a:srgbClr val="FF3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1219200" y="4862448"/>
              <a:ext cx="2590800" cy="1219835"/>
            </a:xfrm>
            <a:custGeom>
              <a:avLst/>
              <a:gdLst/>
              <a:ahLst/>
              <a:cxnLst/>
              <a:rect l="l" t="t" r="r" b="b"/>
              <a:pathLst>
                <a:path w="2590800" h="1219835">
                  <a:moveTo>
                    <a:pt x="0" y="203326"/>
                  </a:moveTo>
                  <a:lnTo>
                    <a:pt x="5364" y="156714"/>
                  </a:lnTo>
                  <a:lnTo>
                    <a:pt x="20645" y="113920"/>
                  </a:lnTo>
                  <a:lnTo>
                    <a:pt x="44626" y="76167"/>
                  </a:lnTo>
                  <a:lnTo>
                    <a:pt x="76090" y="44676"/>
                  </a:lnTo>
                  <a:lnTo>
                    <a:pt x="113818" y="20671"/>
                  </a:lnTo>
                  <a:lnTo>
                    <a:pt x="156594" y="5371"/>
                  </a:lnTo>
                  <a:lnTo>
                    <a:pt x="203200" y="0"/>
                  </a:lnTo>
                  <a:lnTo>
                    <a:pt x="2387600" y="0"/>
                  </a:lnTo>
                  <a:lnTo>
                    <a:pt x="2434205" y="5371"/>
                  </a:lnTo>
                  <a:lnTo>
                    <a:pt x="2476981" y="20671"/>
                  </a:lnTo>
                  <a:lnTo>
                    <a:pt x="2514709" y="44676"/>
                  </a:lnTo>
                  <a:lnTo>
                    <a:pt x="2546173" y="76167"/>
                  </a:lnTo>
                  <a:lnTo>
                    <a:pt x="2570154" y="113920"/>
                  </a:lnTo>
                  <a:lnTo>
                    <a:pt x="2585435" y="156714"/>
                  </a:lnTo>
                  <a:lnTo>
                    <a:pt x="2590800" y="203326"/>
                  </a:lnTo>
                  <a:lnTo>
                    <a:pt x="2590800" y="1016063"/>
                  </a:lnTo>
                  <a:lnTo>
                    <a:pt x="2585435" y="1062653"/>
                  </a:lnTo>
                  <a:lnTo>
                    <a:pt x="2570154" y="1105422"/>
                  </a:lnTo>
                  <a:lnTo>
                    <a:pt x="2546173" y="1143151"/>
                  </a:lnTo>
                  <a:lnTo>
                    <a:pt x="2514709" y="1174620"/>
                  </a:lnTo>
                  <a:lnTo>
                    <a:pt x="2476981" y="1198608"/>
                  </a:lnTo>
                  <a:lnTo>
                    <a:pt x="2434205" y="1213896"/>
                  </a:lnTo>
                  <a:lnTo>
                    <a:pt x="2387600" y="1219263"/>
                  </a:lnTo>
                  <a:lnTo>
                    <a:pt x="203200" y="1219263"/>
                  </a:lnTo>
                  <a:lnTo>
                    <a:pt x="156594" y="1213896"/>
                  </a:lnTo>
                  <a:lnTo>
                    <a:pt x="113818" y="1198608"/>
                  </a:lnTo>
                  <a:lnTo>
                    <a:pt x="76090" y="1174620"/>
                  </a:lnTo>
                  <a:lnTo>
                    <a:pt x="44626" y="1143151"/>
                  </a:lnTo>
                  <a:lnTo>
                    <a:pt x="20645" y="1105422"/>
                  </a:lnTo>
                  <a:lnTo>
                    <a:pt x="5364" y="1062653"/>
                  </a:lnTo>
                  <a:lnTo>
                    <a:pt x="0" y="1016063"/>
                  </a:lnTo>
                  <a:lnTo>
                    <a:pt x="0" y="203326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1548764" y="5267071"/>
            <a:ext cx="1929764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latin typeface="Times New Roman"/>
                <a:cs typeface="Times New Roman"/>
              </a:rPr>
              <a:t>thymus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atrophy</a:t>
            </a:r>
            <a:endParaRPr sz="2400">
              <a:latin typeface="Times New Roman"/>
              <a:cs typeface="Times New Roman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5772213" y="4857686"/>
            <a:ext cx="2600325" cy="1229360"/>
            <a:chOff x="5772213" y="4857686"/>
            <a:chExt cx="2600325" cy="1229360"/>
          </a:xfrm>
        </p:grpSpPr>
        <p:sp>
          <p:nvSpPr>
            <p:cNvPr id="14" name="object 14"/>
            <p:cNvSpPr/>
            <p:nvPr/>
          </p:nvSpPr>
          <p:spPr>
            <a:xfrm>
              <a:off x="5776976" y="4862448"/>
              <a:ext cx="2590800" cy="1219835"/>
            </a:xfrm>
            <a:custGeom>
              <a:avLst/>
              <a:gdLst/>
              <a:ahLst/>
              <a:cxnLst/>
              <a:rect l="l" t="t" r="r" b="b"/>
              <a:pathLst>
                <a:path w="2590800" h="1219835">
                  <a:moveTo>
                    <a:pt x="2387473" y="0"/>
                  </a:moveTo>
                  <a:lnTo>
                    <a:pt x="203200" y="0"/>
                  </a:lnTo>
                  <a:lnTo>
                    <a:pt x="156594" y="5371"/>
                  </a:lnTo>
                  <a:lnTo>
                    <a:pt x="113818" y="20671"/>
                  </a:lnTo>
                  <a:lnTo>
                    <a:pt x="76090" y="44676"/>
                  </a:lnTo>
                  <a:lnTo>
                    <a:pt x="44626" y="76167"/>
                  </a:lnTo>
                  <a:lnTo>
                    <a:pt x="20645" y="113920"/>
                  </a:lnTo>
                  <a:lnTo>
                    <a:pt x="5364" y="156714"/>
                  </a:lnTo>
                  <a:lnTo>
                    <a:pt x="0" y="203326"/>
                  </a:lnTo>
                  <a:lnTo>
                    <a:pt x="0" y="1016063"/>
                  </a:lnTo>
                  <a:lnTo>
                    <a:pt x="5364" y="1062653"/>
                  </a:lnTo>
                  <a:lnTo>
                    <a:pt x="20645" y="1105422"/>
                  </a:lnTo>
                  <a:lnTo>
                    <a:pt x="44626" y="1143151"/>
                  </a:lnTo>
                  <a:lnTo>
                    <a:pt x="76090" y="1174620"/>
                  </a:lnTo>
                  <a:lnTo>
                    <a:pt x="113818" y="1198608"/>
                  </a:lnTo>
                  <a:lnTo>
                    <a:pt x="156594" y="1213896"/>
                  </a:lnTo>
                  <a:lnTo>
                    <a:pt x="203200" y="1219263"/>
                  </a:lnTo>
                  <a:lnTo>
                    <a:pt x="2387473" y="1219263"/>
                  </a:lnTo>
                  <a:lnTo>
                    <a:pt x="2434085" y="1213896"/>
                  </a:lnTo>
                  <a:lnTo>
                    <a:pt x="2476879" y="1198608"/>
                  </a:lnTo>
                  <a:lnTo>
                    <a:pt x="2514632" y="1174620"/>
                  </a:lnTo>
                  <a:lnTo>
                    <a:pt x="2546123" y="1143151"/>
                  </a:lnTo>
                  <a:lnTo>
                    <a:pt x="2570128" y="1105422"/>
                  </a:lnTo>
                  <a:lnTo>
                    <a:pt x="2585428" y="1062653"/>
                  </a:lnTo>
                  <a:lnTo>
                    <a:pt x="2590800" y="1016063"/>
                  </a:lnTo>
                  <a:lnTo>
                    <a:pt x="2590673" y="203326"/>
                  </a:lnTo>
                  <a:lnTo>
                    <a:pt x="2585348" y="156714"/>
                  </a:lnTo>
                  <a:lnTo>
                    <a:pt x="2570082" y="113920"/>
                  </a:lnTo>
                  <a:lnTo>
                    <a:pt x="2546099" y="76167"/>
                  </a:lnTo>
                  <a:lnTo>
                    <a:pt x="2514622" y="44676"/>
                  </a:lnTo>
                  <a:lnTo>
                    <a:pt x="2476876" y="20671"/>
                  </a:lnTo>
                  <a:lnTo>
                    <a:pt x="2434085" y="5371"/>
                  </a:lnTo>
                  <a:lnTo>
                    <a:pt x="2387473" y="0"/>
                  </a:lnTo>
                  <a:close/>
                </a:path>
              </a:pathLst>
            </a:custGeom>
            <a:solidFill>
              <a:srgbClr val="99CC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776976" y="4862448"/>
              <a:ext cx="2590800" cy="1219835"/>
            </a:xfrm>
            <a:custGeom>
              <a:avLst/>
              <a:gdLst/>
              <a:ahLst/>
              <a:cxnLst/>
              <a:rect l="l" t="t" r="r" b="b"/>
              <a:pathLst>
                <a:path w="2590800" h="1219835">
                  <a:moveTo>
                    <a:pt x="0" y="203326"/>
                  </a:moveTo>
                  <a:lnTo>
                    <a:pt x="5364" y="156714"/>
                  </a:lnTo>
                  <a:lnTo>
                    <a:pt x="20645" y="113920"/>
                  </a:lnTo>
                  <a:lnTo>
                    <a:pt x="44626" y="76167"/>
                  </a:lnTo>
                  <a:lnTo>
                    <a:pt x="76090" y="44676"/>
                  </a:lnTo>
                  <a:lnTo>
                    <a:pt x="113818" y="20671"/>
                  </a:lnTo>
                  <a:lnTo>
                    <a:pt x="156594" y="5371"/>
                  </a:lnTo>
                  <a:lnTo>
                    <a:pt x="203200" y="0"/>
                  </a:lnTo>
                  <a:lnTo>
                    <a:pt x="2387473" y="0"/>
                  </a:lnTo>
                  <a:lnTo>
                    <a:pt x="2434085" y="5371"/>
                  </a:lnTo>
                  <a:lnTo>
                    <a:pt x="2476876" y="20671"/>
                  </a:lnTo>
                  <a:lnTo>
                    <a:pt x="2514622" y="44676"/>
                  </a:lnTo>
                  <a:lnTo>
                    <a:pt x="2546099" y="76167"/>
                  </a:lnTo>
                  <a:lnTo>
                    <a:pt x="2570082" y="113920"/>
                  </a:lnTo>
                  <a:lnTo>
                    <a:pt x="2585348" y="156714"/>
                  </a:lnTo>
                  <a:lnTo>
                    <a:pt x="2590673" y="203326"/>
                  </a:lnTo>
                  <a:lnTo>
                    <a:pt x="2590800" y="1016063"/>
                  </a:lnTo>
                  <a:lnTo>
                    <a:pt x="2585428" y="1062653"/>
                  </a:lnTo>
                  <a:lnTo>
                    <a:pt x="2570128" y="1105422"/>
                  </a:lnTo>
                  <a:lnTo>
                    <a:pt x="2546123" y="1143151"/>
                  </a:lnTo>
                  <a:lnTo>
                    <a:pt x="2514632" y="1174620"/>
                  </a:lnTo>
                  <a:lnTo>
                    <a:pt x="2476879" y="1198608"/>
                  </a:lnTo>
                  <a:lnTo>
                    <a:pt x="2434085" y="1213896"/>
                  </a:lnTo>
                  <a:lnTo>
                    <a:pt x="2387473" y="1219263"/>
                  </a:lnTo>
                  <a:lnTo>
                    <a:pt x="203200" y="1219263"/>
                  </a:lnTo>
                  <a:lnTo>
                    <a:pt x="156594" y="1213896"/>
                  </a:lnTo>
                  <a:lnTo>
                    <a:pt x="113818" y="1198608"/>
                  </a:lnTo>
                  <a:lnTo>
                    <a:pt x="76090" y="1174620"/>
                  </a:lnTo>
                  <a:lnTo>
                    <a:pt x="44626" y="1143151"/>
                  </a:lnTo>
                  <a:lnTo>
                    <a:pt x="20645" y="1105422"/>
                  </a:lnTo>
                  <a:lnTo>
                    <a:pt x="5364" y="1062653"/>
                  </a:lnTo>
                  <a:lnTo>
                    <a:pt x="0" y="1016063"/>
                  </a:lnTo>
                  <a:lnTo>
                    <a:pt x="0" y="203326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5969889" y="4901006"/>
            <a:ext cx="2205355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algn="ctr">
              <a:lnSpc>
                <a:spcPct val="100000"/>
              </a:lnSpc>
              <a:spcBef>
                <a:spcPts val="100"/>
              </a:spcBef>
            </a:pPr>
            <a:r>
              <a:rPr sz="2400" dirty="0">
                <a:solidFill>
                  <a:srgbClr val="660033"/>
                </a:solidFill>
                <a:latin typeface="Times New Roman"/>
                <a:cs typeface="Times New Roman"/>
              </a:rPr>
              <a:t>bleeding</a:t>
            </a:r>
            <a:r>
              <a:rPr sz="2400" spc="-50" dirty="0">
                <a:solidFill>
                  <a:srgbClr val="660033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660033"/>
                </a:solidFill>
                <a:latin typeface="Times New Roman"/>
                <a:cs typeface="Times New Roman"/>
              </a:rPr>
              <a:t>ulcers</a:t>
            </a:r>
            <a:r>
              <a:rPr sz="2400" spc="-15" dirty="0">
                <a:solidFill>
                  <a:srgbClr val="660033"/>
                </a:solidFill>
                <a:latin typeface="Times New Roman"/>
                <a:cs typeface="Times New Roman"/>
              </a:rPr>
              <a:t> </a:t>
            </a:r>
            <a:r>
              <a:rPr sz="2400" spc="-25" dirty="0">
                <a:solidFill>
                  <a:srgbClr val="660033"/>
                </a:solidFill>
                <a:latin typeface="Times New Roman"/>
                <a:cs typeface="Times New Roman"/>
              </a:rPr>
              <a:t>of </a:t>
            </a:r>
            <a:r>
              <a:rPr sz="2400" dirty="0">
                <a:solidFill>
                  <a:srgbClr val="660033"/>
                </a:solidFill>
                <a:latin typeface="Times New Roman"/>
                <a:cs typeface="Times New Roman"/>
              </a:rPr>
              <a:t>the</a:t>
            </a:r>
            <a:r>
              <a:rPr sz="2400" spc="-30" dirty="0">
                <a:solidFill>
                  <a:srgbClr val="660033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660033"/>
                </a:solidFill>
                <a:latin typeface="Times New Roman"/>
                <a:cs typeface="Times New Roman"/>
              </a:rPr>
              <a:t>stomach</a:t>
            </a:r>
            <a:r>
              <a:rPr sz="2400" spc="-5" dirty="0">
                <a:solidFill>
                  <a:srgbClr val="660033"/>
                </a:solidFill>
                <a:latin typeface="Times New Roman"/>
                <a:cs typeface="Times New Roman"/>
              </a:rPr>
              <a:t> </a:t>
            </a:r>
            <a:r>
              <a:rPr sz="2400" spc="-25" dirty="0">
                <a:solidFill>
                  <a:srgbClr val="660033"/>
                </a:solidFill>
                <a:latin typeface="Times New Roman"/>
                <a:cs typeface="Times New Roman"/>
              </a:rPr>
              <a:t>and </a:t>
            </a:r>
            <a:r>
              <a:rPr sz="2400" spc="-10" dirty="0">
                <a:solidFill>
                  <a:srgbClr val="660033"/>
                </a:solidFill>
                <a:latin typeface="Times New Roman"/>
                <a:cs typeface="Times New Roman"/>
              </a:rPr>
              <a:t>duodenum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17" name="object 1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5450" y="1447800"/>
            <a:ext cx="2047875" cy="223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57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7340" y="633425"/>
            <a:ext cx="394462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600" dirty="0"/>
              <a:t>What</a:t>
            </a:r>
            <a:r>
              <a:rPr sz="3600" spc="-40" dirty="0"/>
              <a:t> </a:t>
            </a:r>
            <a:r>
              <a:rPr sz="3600" dirty="0"/>
              <a:t>is a </a:t>
            </a:r>
            <a:r>
              <a:rPr sz="3600" spc="-10" dirty="0"/>
              <a:t>stressor?</a:t>
            </a:r>
            <a:endParaRPr sz="3600" dirty="0"/>
          </a:p>
        </p:txBody>
      </p:sp>
      <p:sp>
        <p:nvSpPr>
          <p:cNvPr id="3" name="object 3"/>
          <p:cNvSpPr txBox="1"/>
          <p:nvPr/>
        </p:nvSpPr>
        <p:spPr>
          <a:xfrm>
            <a:off x="493268" y="1621281"/>
            <a:ext cx="7564755" cy="24077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67970" indent="-255270">
              <a:lnSpc>
                <a:spcPct val="100000"/>
              </a:lnSpc>
              <a:spcBef>
                <a:spcPts val="95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spc="-30" dirty="0">
                <a:latin typeface="Times New Roman"/>
                <a:cs typeface="Times New Roman"/>
              </a:rPr>
              <a:t>A</a:t>
            </a:r>
            <a:r>
              <a:rPr sz="2400" spc="-1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stressor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any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harmful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agent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can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cause</a:t>
            </a:r>
            <a:r>
              <a:rPr sz="2400" spc="-25" dirty="0">
                <a:latin typeface="Times New Roman"/>
                <a:cs typeface="Times New Roman"/>
              </a:rPr>
              <a:t> GAS</a:t>
            </a: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40"/>
              </a:spcBef>
              <a:buFont typeface="Georgia"/>
              <a:buChar char="•"/>
            </a:pPr>
            <a:endParaRPr sz="2400" dirty="0">
              <a:latin typeface="Times New Roman"/>
              <a:cs typeface="Times New Roman"/>
            </a:endParaRPr>
          </a:p>
          <a:p>
            <a:pPr marL="267335" marR="868680" indent="-255270">
              <a:lnSpc>
                <a:spcPct val="100000"/>
              </a:lnSpc>
              <a:spcBef>
                <a:spcPts val="5"/>
              </a:spcBef>
              <a:buFont typeface="Georgia"/>
              <a:buChar char="•"/>
              <a:tabLst>
                <a:tab pos="268605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stressor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triggers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series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reactions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that 	</a:t>
            </a:r>
            <a:r>
              <a:rPr sz="2400" dirty="0">
                <a:latin typeface="Times New Roman"/>
                <a:cs typeface="Times New Roman"/>
              </a:rPr>
              <a:t>disrupt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steady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state</a:t>
            </a: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40"/>
              </a:spcBef>
              <a:buFont typeface="Georgia"/>
              <a:buChar char="•"/>
            </a:pP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ct val="100000"/>
              </a:lnSpc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Changes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can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</a:t>
            </a:r>
            <a:r>
              <a:rPr sz="2400" spc="-10" dirty="0">
                <a:latin typeface="Times New Roman"/>
                <a:cs typeface="Times New Roman"/>
              </a:rPr>
              <a:t> short-</a:t>
            </a:r>
            <a:r>
              <a:rPr sz="2400" dirty="0">
                <a:latin typeface="Times New Roman"/>
                <a:cs typeface="Times New Roman"/>
              </a:rPr>
              <a:t>lived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or </a:t>
            </a:r>
            <a:r>
              <a:rPr sz="2400" spc="-10" dirty="0">
                <a:latin typeface="Times New Roman"/>
                <a:cs typeface="Times New Roman"/>
              </a:rPr>
              <a:t>permanent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0482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7340" y="481025"/>
            <a:ext cx="524256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600" dirty="0"/>
              <a:t>Classification</a:t>
            </a:r>
            <a:r>
              <a:rPr sz="3600" spc="-75" dirty="0"/>
              <a:t> </a:t>
            </a:r>
            <a:r>
              <a:rPr sz="3600" dirty="0"/>
              <a:t>of</a:t>
            </a:r>
            <a:r>
              <a:rPr sz="3600" spc="-15" dirty="0"/>
              <a:t> </a:t>
            </a:r>
            <a:r>
              <a:rPr sz="3600" spc="-10" dirty="0"/>
              <a:t>stressors</a:t>
            </a:r>
            <a:endParaRPr sz="3600" dirty="0"/>
          </a:p>
        </p:txBody>
      </p:sp>
      <p:sp>
        <p:nvSpPr>
          <p:cNvPr id="3" name="object 3"/>
          <p:cNvSpPr txBox="1"/>
          <p:nvPr/>
        </p:nvSpPr>
        <p:spPr>
          <a:xfrm>
            <a:off x="383540" y="1369313"/>
            <a:ext cx="8004175" cy="5367623"/>
          </a:xfrm>
          <a:prstGeom prst="rect">
            <a:avLst/>
          </a:prstGeom>
        </p:spPr>
        <p:txBody>
          <a:bodyPr vert="horz" wrap="square" lIns="0" tIns="93980" rIns="0" bIns="0" rtlCol="0">
            <a:spAutoFit/>
          </a:bodyPr>
          <a:lstStyle/>
          <a:p>
            <a:pPr marL="469900" marR="363855" indent="-457200">
              <a:lnSpc>
                <a:spcPts val="2690"/>
              </a:lnSpc>
              <a:spcBef>
                <a:spcPts val="740"/>
              </a:spcBef>
              <a:buFont typeface="Arial MT"/>
              <a:buChar char="•"/>
              <a:tabLst>
                <a:tab pos="469900" algn="l"/>
              </a:tabLst>
            </a:pPr>
            <a:r>
              <a:rPr sz="2200" u="sng" dirty="0">
                <a:latin typeface="Times New Roman"/>
                <a:cs typeface="Times New Roman"/>
              </a:rPr>
              <a:t>According</a:t>
            </a:r>
            <a:r>
              <a:rPr sz="2200" u="sng" spc="-45" dirty="0">
                <a:latin typeface="Times New Roman"/>
                <a:cs typeface="Times New Roman"/>
              </a:rPr>
              <a:t> </a:t>
            </a:r>
            <a:r>
              <a:rPr sz="2200" u="sng" dirty="0">
                <a:latin typeface="Times New Roman"/>
                <a:cs typeface="Times New Roman"/>
              </a:rPr>
              <a:t>to</a:t>
            </a:r>
            <a:r>
              <a:rPr sz="2200" u="sng" spc="-45" dirty="0">
                <a:latin typeface="Times New Roman"/>
                <a:cs typeface="Times New Roman"/>
              </a:rPr>
              <a:t> </a:t>
            </a:r>
            <a:r>
              <a:rPr sz="2200" u="sng" dirty="0">
                <a:latin typeface="Times New Roman"/>
                <a:cs typeface="Times New Roman"/>
              </a:rPr>
              <a:t>the</a:t>
            </a:r>
            <a:r>
              <a:rPr sz="2200" u="sng" spc="-45" dirty="0">
                <a:latin typeface="Times New Roman"/>
                <a:cs typeface="Times New Roman"/>
              </a:rPr>
              <a:t> </a:t>
            </a:r>
            <a:r>
              <a:rPr sz="2200" u="sng" dirty="0">
                <a:latin typeface="Times New Roman"/>
                <a:cs typeface="Times New Roman"/>
              </a:rPr>
              <a:t>impact</a:t>
            </a:r>
            <a:r>
              <a:rPr sz="2200" u="sng" spc="-35" dirty="0">
                <a:latin typeface="Times New Roman"/>
                <a:cs typeface="Times New Roman"/>
              </a:rPr>
              <a:t> </a:t>
            </a:r>
            <a:r>
              <a:rPr sz="2200" u="sng" dirty="0">
                <a:latin typeface="Times New Roman"/>
                <a:cs typeface="Times New Roman"/>
              </a:rPr>
              <a:t>on</a:t>
            </a:r>
            <a:r>
              <a:rPr sz="2200" u="sng" spc="-45" dirty="0">
                <a:latin typeface="Times New Roman"/>
                <a:cs typeface="Times New Roman"/>
              </a:rPr>
              <a:t> </a:t>
            </a:r>
            <a:r>
              <a:rPr sz="2200" u="sng" dirty="0">
                <a:latin typeface="Times New Roman"/>
                <a:cs typeface="Times New Roman"/>
              </a:rPr>
              <a:t>the</a:t>
            </a:r>
            <a:r>
              <a:rPr sz="2200" u="sng" spc="-45" dirty="0">
                <a:latin typeface="Times New Roman"/>
                <a:cs typeface="Times New Roman"/>
              </a:rPr>
              <a:t> </a:t>
            </a:r>
            <a:r>
              <a:rPr sz="2200" u="sng" spc="-20" dirty="0">
                <a:latin typeface="Times New Roman"/>
                <a:cs typeface="Times New Roman"/>
              </a:rPr>
              <a:t>body,</a:t>
            </a:r>
            <a:r>
              <a:rPr sz="2200" u="sng" spc="-50" dirty="0">
                <a:latin typeface="Times New Roman"/>
                <a:cs typeface="Times New Roman"/>
              </a:rPr>
              <a:t> </a:t>
            </a:r>
            <a:r>
              <a:rPr sz="2200" u="sng" dirty="0">
                <a:latin typeface="Times New Roman"/>
                <a:cs typeface="Times New Roman"/>
              </a:rPr>
              <a:t>stressors</a:t>
            </a:r>
            <a:r>
              <a:rPr sz="2200" u="sng" spc="-45" dirty="0">
                <a:latin typeface="Times New Roman"/>
                <a:cs typeface="Times New Roman"/>
              </a:rPr>
              <a:t> </a:t>
            </a:r>
            <a:r>
              <a:rPr sz="2200" u="sng" spc="-25" dirty="0">
                <a:latin typeface="Times New Roman"/>
                <a:cs typeface="Times New Roman"/>
              </a:rPr>
              <a:t>can </a:t>
            </a:r>
            <a:r>
              <a:rPr sz="2200" u="sng" dirty="0">
                <a:latin typeface="Times New Roman"/>
                <a:cs typeface="Times New Roman"/>
              </a:rPr>
              <a:t>be</a:t>
            </a:r>
            <a:r>
              <a:rPr sz="2200" u="sng" spc="-20" dirty="0">
                <a:latin typeface="Times New Roman"/>
                <a:cs typeface="Times New Roman"/>
              </a:rPr>
              <a:t> </a:t>
            </a:r>
            <a:r>
              <a:rPr sz="2200" u="sng" dirty="0">
                <a:latin typeface="Times New Roman"/>
                <a:cs typeface="Times New Roman"/>
              </a:rPr>
              <a:t>divided</a:t>
            </a:r>
            <a:r>
              <a:rPr sz="2200" u="sng" spc="-20" dirty="0">
                <a:latin typeface="Times New Roman"/>
                <a:cs typeface="Times New Roman"/>
              </a:rPr>
              <a:t> into</a:t>
            </a:r>
            <a:r>
              <a:rPr sz="2200" u="sng" spc="-20" dirty="0" smtClean="0">
                <a:latin typeface="Times New Roman"/>
                <a:cs typeface="Times New Roman"/>
              </a:rPr>
              <a:t>:</a:t>
            </a:r>
            <a:endParaRPr sz="2200" u="sng" dirty="0">
              <a:latin typeface="Times New Roman"/>
              <a:cs typeface="Times New Roman"/>
            </a:endParaRPr>
          </a:p>
          <a:p>
            <a:pPr marL="469265" indent="-456565">
              <a:lnSpc>
                <a:spcPts val="2825"/>
              </a:lnSpc>
              <a:spcBef>
                <a:spcPts val="5"/>
              </a:spcBef>
              <a:buFont typeface="Wingdings"/>
              <a:buChar char=""/>
              <a:tabLst>
                <a:tab pos="469265" algn="l"/>
              </a:tabLst>
            </a:pPr>
            <a:r>
              <a:rPr sz="2200" b="1" dirty="0">
                <a:latin typeface="Times New Roman"/>
                <a:cs typeface="Times New Roman"/>
              </a:rPr>
              <a:t>positive</a:t>
            </a:r>
            <a:r>
              <a:rPr sz="2200" spc="-7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(cause</a:t>
            </a:r>
            <a:r>
              <a:rPr sz="2200" spc="-3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eustress)</a:t>
            </a:r>
            <a:r>
              <a:rPr sz="2200" spc="-35" dirty="0">
                <a:latin typeface="Times New Roman"/>
                <a:cs typeface="Times New Roman"/>
              </a:rPr>
              <a:t> </a:t>
            </a:r>
            <a:r>
              <a:rPr sz="2200" spc="-25" dirty="0">
                <a:latin typeface="Times New Roman"/>
                <a:cs typeface="Times New Roman"/>
              </a:rPr>
              <a:t>and</a:t>
            </a:r>
            <a:endParaRPr sz="2200" dirty="0">
              <a:latin typeface="Times New Roman"/>
              <a:cs typeface="Times New Roman"/>
            </a:endParaRPr>
          </a:p>
          <a:p>
            <a:pPr marL="469265" indent="-456565">
              <a:lnSpc>
                <a:spcPts val="3175"/>
              </a:lnSpc>
              <a:buFont typeface="Wingdings"/>
              <a:buChar char=""/>
              <a:tabLst>
                <a:tab pos="469265" algn="l"/>
              </a:tabLst>
            </a:pPr>
            <a:r>
              <a:rPr sz="2200" b="1" dirty="0">
                <a:latin typeface="Times New Roman"/>
                <a:cs typeface="Times New Roman"/>
              </a:rPr>
              <a:t>negative</a:t>
            </a:r>
            <a:r>
              <a:rPr sz="2200" spc="-4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(cause </a:t>
            </a:r>
            <a:r>
              <a:rPr sz="2200" spc="-10" dirty="0">
                <a:latin typeface="Times New Roman"/>
                <a:cs typeface="Times New Roman"/>
              </a:rPr>
              <a:t>distress)</a:t>
            </a:r>
            <a:endParaRPr sz="2200" dirty="0">
              <a:latin typeface="Times New Roman"/>
              <a:cs typeface="Times New Roman"/>
            </a:endParaRPr>
          </a:p>
          <a:p>
            <a:pPr marL="469265" indent="-456565">
              <a:lnSpc>
                <a:spcPts val="3175"/>
              </a:lnSpc>
              <a:spcBef>
                <a:spcPts val="2615"/>
              </a:spcBef>
              <a:buFont typeface="Arial MT"/>
              <a:buChar char="•"/>
              <a:tabLst>
                <a:tab pos="469265" algn="l"/>
              </a:tabLst>
            </a:pPr>
            <a:r>
              <a:rPr sz="2200" u="sng" dirty="0">
                <a:latin typeface="Times New Roman"/>
                <a:cs typeface="Times New Roman"/>
              </a:rPr>
              <a:t>By</a:t>
            </a:r>
            <a:r>
              <a:rPr sz="2200" u="sng" spc="-15" dirty="0">
                <a:latin typeface="Times New Roman"/>
                <a:cs typeface="Times New Roman"/>
              </a:rPr>
              <a:t> </a:t>
            </a:r>
            <a:r>
              <a:rPr sz="2200" u="sng" spc="-10" dirty="0">
                <a:latin typeface="Times New Roman"/>
                <a:cs typeface="Times New Roman"/>
              </a:rPr>
              <a:t>origin:</a:t>
            </a:r>
            <a:endParaRPr sz="2200" u="sng" dirty="0">
              <a:latin typeface="Times New Roman"/>
              <a:cs typeface="Times New Roman"/>
            </a:endParaRPr>
          </a:p>
          <a:p>
            <a:pPr marL="469265" indent="-456565">
              <a:lnSpc>
                <a:spcPts val="2990"/>
              </a:lnSpc>
              <a:buFont typeface="Wingdings"/>
              <a:buChar char=""/>
              <a:tabLst>
                <a:tab pos="469265" algn="l"/>
              </a:tabLst>
            </a:pPr>
            <a:r>
              <a:rPr sz="2200" b="1" dirty="0">
                <a:latin typeface="Times New Roman"/>
                <a:cs typeface="Times New Roman"/>
              </a:rPr>
              <a:t>external</a:t>
            </a:r>
            <a:r>
              <a:rPr sz="2200" spc="-9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(exogenous)</a:t>
            </a:r>
            <a:r>
              <a:rPr sz="2200" spc="-4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-</a:t>
            </a:r>
            <a:r>
              <a:rPr sz="2200" spc="-5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affect</a:t>
            </a:r>
            <a:r>
              <a:rPr sz="2200" spc="-6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the</a:t>
            </a:r>
            <a:r>
              <a:rPr sz="2200" spc="-6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organism</a:t>
            </a:r>
            <a:r>
              <a:rPr sz="2200" spc="-70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externally</a:t>
            </a:r>
            <a:endParaRPr sz="2200" dirty="0">
              <a:latin typeface="Times New Roman"/>
              <a:cs typeface="Times New Roman"/>
            </a:endParaRPr>
          </a:p>
          <a:p>
            <a:pPr marL="469265" indent="-456565">
              <a:lnSpc>
                <a:spcPts val="3175"/>
              </a:lnSpc>
              <a:buFont typeface="Wingdings"/>
              <a:buChar char=""/>
              <a:tabLst>
                <a:tab pos="469265" algn="l"/>
              </a:tabLst>
            </a:pPr>
            <a:r>
              <a:rPr sz="2200" b="1" dirty="0">
                <a:latin typeface="Times New Roman"/>
                <a:cs typeface="Times New Roman"/>
              </a:rPr>
              <a:t>internal</a:t>
            </a:r>
            <a:r>
              <a:rPr sz="2200" spc="-65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(endogenous)</a:t>
            </a:r>
            <a:r>
              <a:rPr sz="2200" spc="-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-</a:t>
            </a:r>
            <a:r>
              <a:rPr sz="2200" spc="-40" dirty="0">
                <a:latin typeface="Times New Roman"/>
                <a:cs typeface="Times New Roman"/>
              </a:rPr>
              <a:t> </a:t>
            </a:r>
            <a:r>
              <a:rPr sz="2200" dirty="0">
                <a:latin typeface="Times New Roman"/>
                <a:cs typeface="Times New Roman"/>
              </a:rPr>
              <a:t>psychic</a:t>
            </a:r>
            <a:r>
              <a:rPr sz="2200" spc="-65" dirty="0">
                <a:latin typeface="Times New Roman"/>
                <a:cs typeface="Times New Roman"/>
              </a:rPr>
              <a:t> </a:t>
            </a:r>
            <a:r>
              <a:rPr sz="2200" spc="-10" dirty="0">
                <a:latin typeface="Times New Roman"/>
                <a:cs typeface="Times New Roman"/>
              </a:rPr>
              <a:t>factors</a:t>
            </a:r>
            <a:endParaRPr sz="2200" dirty="0">
              <a:latin typeface="Times New Roman"/>
              <a:cs typeface="Times New Roman"/>
            </a:endParaRPr>
          </a:p>
          <a:p>
            <a:pPr marL="469265" indent="-456565">
              <a:lnSpc>
                <a:spcPts val="3175"/>
              </a:lnSpc>
              <a:spcBef>
                <a:spcPts val="2615"/>
              </a:spcBef>
              <a:buFont typeface="Arial MT"/>
              <a:buChar char="•"/>
              <a:tabLst>
                <a:tab pos="469265" algn="l"/>
              </a:tabLst>
            </a:pPr>
            <a:r>
              <a:rPr sz="2200" u="sng" dirty="0">
                <a:latin typeface="Times New Roman"/>
                <a:cs typeface="Times New Roman"/>
              </a:rPr>
              <a:t>By</a:t>
            </a:r>
            <a:r>
              <a:rPr sz="2200" u="sng" spc="-15" dirty="0">
                <a:latin typeface="Times New Roman"/>
                <a:cs typeface="Times New Roman"/>
              </a:rPr>
              <a:t> </a:t>
            </a:r>
            <a:r>
              <a:rPr sz="2200" u="sng" spc="-10" dirty="0">
                <a:latin typeface="Times New Roman"/>
                <a:cs typeface="Times New Roman"/>
              </a:rPr>
              <a:t>nature:</a:t>
            </a:r>
            <a:endParaRPr sz="2200" u="sng" dirty="0">
              <a:latin typeface="Times New Roman"/>
              <a:cs typeface="Times New Roman"/>
            </a:endParaRPr>
          </a:p>
          <a:p>
            <a:pPr marL="469265" indent="-456565">
              <a:lnSpc>
                <a:spcPts val="2990"/>
              </a:lnSpc>
              <a:buFont typeface="Wingdings"/>
              <a:buChar char=""/>
              <a:tabLst>
                <a:tab pos="469265" algn="l"/>
              </a:tabLst>
            </a:pPr>
            <a:r>
              <a:rPr sz="2200" b="1" spc="-10" dirty="0">
                <a:latin typeface="Times New Roman"/>
                <a:cs typeface="Times New Roman"/>
              </a:rPr>
              <a:t>Chemical</a:t>
            </a:r>
            <a:endParaRPr sz="2200" b="1" dirty="0">
              <a:latin typeface="Times New Roman"/>
              <a:cs typeface="Times New Roman"/>
            </a:endParaRPr>
          </a:p>
          <a:p>
            <a:pPr marL="469265" indent="-456565">
              <a:lnSpc>
                <a:spcPts val="2990"/>
              </a:lnSpc>
              <a:buFont typeface="Wingdings"/>
              <a:buChar char=""/>
              <a:tabLst>
                <a:tab pos="469265" algn="l"/>
              </a:tabLst>
            </a:pPr>
            <a:r>
              <a:rPr sz="2200" b="1" spc="-10" dirty="0">
                <a:latin typeface="Times New Roman"/>
                <a:cs typeface="Times New Roman"/>
              </a:rPr>
              <a:t>Biological</a:t>
            </a:r>
            <a:endParaRPr sz="2200" b="1" dirty="0">
              <a:latin typeface="Times New Roman"/>
              <a:cs typeface="Times New Roman"/>
            </a:endParaRPr>
          </a:p>
          <a:p>
            <a:pPr marL="469265" indent="-456565">
              <a:lnSpc>
                <a:spcPts val="2990"/>
              </a:lnSpc>
              <a:buFont typeface="Wingdings"/>
              <a:buChar char=""/>
              <a:tabLst>
                <a:tab pos="469265" algn="l"/>
              </a:tabLst>
            </a:pPr>
            <a:r>
              <a:rPr sz="2200" b="1" spc="-10" dirty="0">
                <a:latin typeface="Times New Roman"/>
                <a:cs typeface="Times New Roman"/>
              </a:rPr>
              <a:t>Organic</a:t>
            </a:r>
            <a:endParaRPr sz="2200" b="1" dirty="0">
              <a:latin typeface="Times New Roman"/>
              <a:cs typeface="Times New Roman"/>
            </a:endParaRPr>
          </a:p>
          <a:p>
            <a:pPr marL="469265" indent="-456565">
              <a:lnSpc>
                <a:spcPts val="3175"/>
              </a:lnSpc>
              <a:buFont typeface="Wingdings"/>
              <a:buChar char=""/>
              <a:tabLst>
                <a:tab pos="469265" algn="l"/>
              </a:tabLst>
            </a:pPr>
            <a:r>
              <a:rPr sz="2200" b="1" spc="-10" dirty="0">
                <a:latin typeface="Times New Roman"/>
                <a:cs typeface="Times New Roman"/>
              </a:rPr>
              <a:t>Psychic</a:t>
            </a:r>
            <a:endParaRPr sz="2200" b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3104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7340" y="847090"/>
            <a:ext cx="363918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>
                <a:solidFill>
                  <a:srgbClr val="424455"/>
                </a:solidFill>
              </a:rPr>
              <a:t>Lecture</a:t>
            </a:r>
            <a:r>
              <a:rPr spc="-210" dirty="0">
                <a:solidFill>
                  <a:srgbClr val="424455"/>
                </a:solidFill>
              </a:rPr>
              <a:t> </a:t>
            </a:r>
            <a:r>
              <a:rPr spc="-10" dirty="0">
                <a:solidFill>
                  <a:srgbClr val="424455"/>
                </a:solidFill>
              </a:rPr>
              <a:t>contents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93268" y="1840737"/>
            <a:ext cx="6677025" cy="275652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67970" indent="-255270">
              <a:lnSpc>
                <a:spcPts val="3175"/>
              </a:lnSpc>
              <a:spcBef>
                <a:spcPts val="95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concept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homeostasis</a:t>
            </a: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ts val="2990"/>
              </a:lnSpc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General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adaptation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syndrome-</a:t>
            </a:r>
            <a:r>
              <a:rPr sz="2400" spc="-10" dirty="0">
                <a:latin typeface="Times New Roman"/>
                <a:cs typeface="Times New Roman"/>
              </a:rPr>
              <a:t>definition</a:t>
            </a: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ts val="2990"/>
              </a:lnSpc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Stressors:</a:t>
            </a:r>
            <a:r>
              <a:rPr sz="2400" spc="-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external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internal</a:t>
            </a: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ts val="2990"/>
              </a:lnSpc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response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organism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stressors</a:t>
            </a: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ts val="2990"/>
              </a:lnSpc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Stages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acute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stress</a:t>
            </a: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ts val="2990"/>
              </a:lnSpc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Changes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body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acute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stress</a:t>
            </a: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ts val="3175"/>
              </a:lnSpc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role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stress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onset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disease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5440" y="541985"/>
            <a:ext cx="8453119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600" b="0" dirty="0">
                <a:latin typeface="Times New Roman"/>
                <a:cs typeface="Times New Roman"/>
              </a:rPr>
              <a:t>Which</a:t>
            </a:r>
            <a:r>
              <a:rPr sz="3600" b="0" spc="-90" dirty="0">
                <a:latin typeface="Times New Roman"/>
                <a:cs typeface="Times New Roman"/>
              </a:rPr>
              <a:t> </a:t>
            </a:r>
            <a:r>
              <a:rPr sz="3600" b="0" dirty="0">
                <a:latin typeface="Times New Roman"/>
                <a:cs typeface="Times New Roman"/>
              </a:rPr>
              <a:t>are</a:t>
            </a:r>
            <a:r>
              <a:rPr sz="3600" b="0" spc="-80" dirty="0">
                <a:latin typeface="Times New Roman"/>
                <a:cs typeface="Times New Roman"/>
              </a:rPr>
              <a:t> </a:t>
            </a:r>
            <a:r>
              <a:rPr sz="3600" b="0" dirty="0">
                <a:latin typeface="Times New Roman"/>
                <a:cs typeface="Times New Roman"/>
              </a:rPr>
              <a:t>the</a:t>
            </a:r>
            <a:r>
              <a:rPr sz="3600" b="0" spc="-90" dirty="0">
                <a:latin typeface="Times New Roman"/>
                <a:cs typeface="Times New Roman"/>
              </a:rPr>
              <a:t> </a:t>
            </a:r>
            <a:r>
              <a:rPr sz="3600" b="0" dirty="0">
                <a:latin typeface="Times New Roman"/>
                <a:cs typeface="Times New Roman"/>
              </a:rPr>
              <a:t>external</a:t>
            </a:r>
            <a:r>
              <a:rPr sz="3600" b="0" spc="-85" dirty="0">
                <a:latin typeface="Times New Roman"/>
                <a:cs typeface="Times New Roman"/>
              </a:rPr>
              <a:t> </a:t>
            </a:r>
            <a:r>
              <a:rPr sz="3600" b="0" spc="-10" dirty="0">
                <a:latin typeface="Times New Roman"/>
                <a:cs typeface="Times New Roman"/>
              </a:rPr>
              <a:t>stressors?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7304531" y="3537330"/>
            <a:ext cx="731520" cy="876300"/>
            <a:chOff x="7304531" y="3537330"/>
            <a:chExt cx="731520" cy="87630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304531" y="3543661"/>
              <a:ext cx="731519" cy="869608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320930" y="3537330"/>
              <a:ext cx="705088" cy="843280"/>
            </a:xfrm>
            <a:prstGeom prst="rect">
              <a:avLst/>
            </a:prstGeom>
          </p:spPr>
        </p:pic>
      </p:grpSp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64819" y="5233989"/>
            <a:ext cx="448056" cy="298088"/>
          </a:xfrm>
          <a:prstGeom prst="rect">
            <a:avLst/>
          </a:prstGeom>
        </p:spPr>
      </p:pic>
      <p:grpSp>
        <p:nvGrpSpPr>
          <p:cNvPr id="7" name="object 7"/>
          <p:cNvGrpSpPr/>
          <p:nvPr/>
        </p:nvGrpSpPr>
        <p:grpSpPr>
          <a:xfrm>
            <a:off x="406908" y="1068324"/>
            <a:ext cx="6814820" cy="4506595"/>
            <a:chOff x="406908" y="1068324"/>
            <a:chExt cx="6814820" cy="4506595"/>
          </a:xfrm>
        </p:grpSpPr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350263" y="1068324"/>
              <a:ext cx="2337816" cy="1900427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676780" y="1405663"/>
              <a:ext cx="1755140" cy="1344108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945123" y="2231507"/>
              <a:ext cx="832104" cy="801016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959030" y="2225294"/>
              <a:ext cx="806894" cy="77342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665219" y="1991868"/>
              <a:ext cx="1498091" cy="505967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868419" y="2181352"/>
              <a:ext cx="1063752" cy="212725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5906008" y="3693668"/>
              <a:ext cx="1311275" cy="1019810"/>
            </a:xfrm>
            <a:custGeom>
              <a:avLst/>
              <a:gdLst/>
              <a:ahLst/>
              <a:cxnLst/>
              <a:rect l="l" t="t" r="r" b="b"/>
              <a:pathLst>
                <a:path w="1311275" h="1019810">
                  <a:moveTo>
                    <a:pt x="1125473" y="0"/>
                  </a:moveTo>
                  <a:lnTo>
                    <a:pt x="211836" y="586739"/>
                  </a:lnTo>
                  <a:lnTo>
                    <a:pt x="119252" y="442594"/>
                  </a:lnTo>
                  <a:lnTo>
                    <a:pt x="0" y="926718"/>
                  </a:lnTo>
                  <a:lnTo>
                    <a:pt x="489838" y="1019555"/>
                  </a:lnTo>
                  <a:lnTo>
                    <a:pt x="397255" y="875283"/>
                  </a:lnTo>
                  <a:lnTo>
                    <a:pt x="1310766" y="288416"/>
                  </a:lnTo>
                  <a:lnTo>
                    <a:pt x="1125473" y="0"/>
                  </a:lnTo>
                  <a:close/>
                </a:path>
              </a:pathLst>
            </a:custGeom>
            <a:solidFill>
              <a:srgbClr val="5253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5906008" y="3693668"/>
              <a:ext cx="1311275" cy="1019810"/>
            </a:xfrm>
            <a:custGeom>
              <a:avLst/>
              <a:gdLst/>
              <a:ahLst/>
              <a:cxnLst/>
              <a:rect l="l" t="t" r="r" b="b"/>
              <a:pathLst>
                <a:path w="1311275" h="1019810">
                  <a:moveTo>
                    <a:pt x="1310766" y="288416"/>
                  </a:moveTo>
                  <a:lnTo>
                    <a:pt x="397255" y="875283"/>
                  </a:lnTo>
                  <a:lnTo>
                    <a:pt x="489838" y="1019555"/>
                  </a:lnTo>
                  <a:lnTo>
                    <a:pt x="0" y="926718"/>
                  </a:lnTo>
                  <a:lnTo>
                    <a:pt x="119252" y="442594"/>
                  </a:lnTo>
                  <a:lnTo>
                    <a:pt x="211836" y="586739"/>
                  </a:lnTo>
                  <a:lnTo>
                    <a:pt x="1125473" y="0"/>
                  </a:lnTo>
                  <a:lnTo>
                    <a:pt x="1310766" y="288416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2458212" y="2926080"/>
              <a:ext cx="1039494" cy="1289685"/>
            </a:xfrm>
            <a:custGeom>
              <a:avLst/>
              <a:gdLst/>
              <a:ahLst/>
              <a:cxnLst/>
              <a:rect l="l" t="t" r="r" b="b"/>
              <a:pathLst>
                <a:path w="1039495" h="1289685">
                  <a:moveTo>
                    <a:pt x="282448" y="0"/>
                  </a:moveTo>
                  <a:lnTo>
                    <a:pt x="0" y="194437"/>
                  </a:lnTo>
                  <a:lnTo>
                    <a:pt x="615695" y="1088771"/>
                  </a:lnTo>
                  <a:lnTo>
                    <a:pt x="474471" y="1186053"/>
                  </a:lnTo>
                  <a:lnTo>
                    <a:pt x="962151" y="1289685"/>
                  </a:lnTo>
                  <a:lnTo>
                    <a:pt x="1039367" y="797052"/>
                  </a:lnTo>
                  <a:lnTo>
                    <a:pt x="898143" y="894334"/>
                  </a:lnTo>
                  <a:lnTo>
                    <a:pt x="282448" y="0"/>
                  </a:lnTo>
                  <a:close/>
                </a:path>
              </a:pathLst>
            </a:custGeom>
            <a:solidFill>
              <a:srgbClr val="5253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2458212" y="2926080"/>
              <a:ext cx="1039494" cy="1289685"/>
            </a:xfrm>
            <a:custGeom>
              <a:avLst/>
              <a:gdLst/>
              <a:ahLst/>
              <a:cxnLst/>
              <a:rect l="l" t="t" r="r" b="b"/>
              <a:pathLst>
                <a:path w="1039495" h="1289685">
                  <a:moveTo>
                    <a:pt x="282448" y="0"/>
                  </a:moveTo>
                  <a:lnTo>
                    <a:pt x="898143" y="894334"/>
                  </a:lnTo>
                  <a:lnTo>
                    <a:pt x="1039367" y="797052"/>
                  </a:lnTo>
                  <a:lnTo>
                    <a:pt x="962151" y="1289685"/>
                  </a:lnTo>
                  <a:lnTo>
                    <a:pt x="474471" y="1186053"/>
                  </a:lnTo>
                  <a:lnTo>
                    <a:pt x="615695" y="1088771"/>
                  </a:lnTo>
                  <a:lnTo>
                    <a:pt x="0" y="194437"/>
                  </a:lnTo>
                  <a:lnTo>
                    <a:pt x="282448" y="0"/>
                  </a:lnTo>
                  <a:close/>
                </a:path>
              </a:pathLst>
            </a:custGeom>
            <a:ln w="952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5336286" y="2943225"/>
              <a:ext cx="1073785" cy="1247140"/>
            </a:xfrm>
            <a:custGeom>
              <a:avLst/>
              <a:gdLst/>
              <a:ahLst/>
              <a:cxnLst/>
              <a:rect l="l" t="t" r="r" b="b"/>
              <a:pathLst>
                <a:path w="1073785" h="1247139">
                  <a:moveTo>
                    <a:pt x="802893" y="0"/>
                  </a:moveTo>
                  <a:lnTo>
                    <a:pt x="135254" y="856361"/>
                  </a:lnTo>
                  <a:lnTo>
                    <a:pt x="0" y="750951"/>
                  </a:lnTo>
                  <a:lnTo>
                    <a:pt x="47878" y="1247139"/>
                  </a:lnTo>
                  <a:lnTo>
                    <a:pt x="540892" y="1172591"/>
                  </a:lnTo>
                  <a:lnTo>
                    <a:pt x="405638" y="1067181"/>
                  </a:lnTo>
                  <a:lnTo>
                    <a:pt x="1073277" y="210820"/>
                  </a:lnTo>
                  <a:lnTo>
                    <a:pt x="802893" y="0"/>
                  </a:lnTo>
                  <a:close/>
                </a:path>
              </a:pathLst>
            </a:custGeom>
            <a:solidFill>
              <a:srgbClr val="5253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5336286" y="2943225"/>
              <a:ext cx="1073785" cy="1247140"/>
            </a:xfrm>
            <a:custGeom>
              <a:avLst/>
              <a:gdLst/>
              <a:ahLst/>
              <a:cxnLst/>
              <a:rect l="l" t="t" r="r" b="b"/>
              <a:pathLst>
                <a:path w="1073785" h="1247139">
                  <a:moveTo>
                    <a:pt x="1073277" y="210820"/>
                  </a:moveTo>
                  <a:lnTo>
                    <a:pt x="405638" y="1067181"/>
                  </a:lnTo>
                  <a:lnTo>
                    <a:pt x="540892" y="1172591"/>
                  </a:lnTo>
                  <a:lnTo>
                    <a:pt x="47878" y="1247139"/>
                  </a:lnTo>
                  <a:lnTo>
                    <a:pt x="0" y="750951"/>
                  </a:lnTo>
                  <a:lnTo>
                    <a:pt x="135254" y="856361"/>
                  </a:lnTo>
                  <a:lnTo>
                    <a:pt x="802893" y="0"/>
                  </a:lnTo>
                  <a:lnTo>
                    <a:pt x="1073277" y="21082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4041267" y="2665730"/>
              <a:ext cx="685800" cy="1449070"/>
            </a:xfrm>
            <a:custGeom>
              <a:avLst/>
              <a:gdLst/>
              <a:ahLst/>
              <a:cxnLst/>
              <a:rect l="l" t="t" r="r" b="b"/>
              <a:pathLst>
                <a:path w="685800" h="1449070">
                  <a:moveTo>
                    <a:pt x="506349" y="0"/>
                  </a:moveTo>
                  <a:lnTo>
                    <a:pt x="163449" y="2540"/>
                  </a:lnTo>
                  <a:lnTo>
                    <a:pt x="171450" y="1088390"/>
                  </a:lnTo>
                  <a:lnTo>
                    <a:pt x="0" y="1089660"/>
                  </a:lnTo>
                  <a:lnTo>
                    <a:pt x="345567" y="1449070"/>
                  </a:lnTo>
                  <a:lnTo>
                    <a:pt x="685800" y="1084580"/>
                  </a:lnTo>
                  <a:lnTo>
                    <a:pt x="514350" y="1085850"/>
                  </a:lnTo>
                  <a:lnTo>
                    <a:pt x="506349" y="0"/>
                  </a:lnTo>
                  <a:close/>
                </a:path>
              </a:pathLst>
            </a:custGeom>
            <a:solidFill>
              <a:srgbClr val="5253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4041267" y="2665730"/>
              <a:ext cx="685800" cy="1449070"/>
            </a:xfrm>
            <a:custGeom>
              <a:avLst/>
              <a:gdLst/>
              <a:ahLst/>
              <a:cxnLst/>
              <a:rect l="l" t="t" r="r" b="b"/>
              <a:pathLst>
                <a:path w="685800" h="1449070">
                  <a:moveTo>
                    <a:pt x="506349" y="0"/>
                  </a:moveTo>
                  <a:lnTo>
                    <a:pt x="514350" y="1085850"/>
                  </a:lnTo>
                  <a:lnTo>
                    <a:pt x="685800" y="1084580"/>
                  </a:lnTo>
                  <a:lnTo>
                    <a:pt x="345567" y="1449070"/>
                  </a:lnTo>
                  <a:lnTo>
                    <a:pt x="0" y="1089660"/>
                  </a:lnTo>
                  <a:lnTo>
                    <a:pt x="171450" y="1088390"/>
                  </a:lnTo>
                  <a:lnTo>
                    <a:pt x="163449" y="2540"/>
                  </a:lnTo>
                  <a:lnTo>
                    <a:pt x="506349" y="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5715127" y="4883912"/>
              <a:ext cx="1450975" cy="685800"/>
            </a:xfrm>
            <a:custGeom>
              <a:avLst/>
              <a:gdLst/>
              <a:ahLst/>
              <a:cxnLst/>
              <a:rect l="l" t="t" r="r" b="b"/>
              <a:pathLst>
                <a:path w="1450975" h="685800">
                  <a:moveTo>
                    <a:pt x="355219" y="0"/>
                  </a:moveTo>
                  <a:lnTo>
                    <a:pt x="0" y="350012"/>
                  </a:lnTo>
                  <a:lnTo>
                    <a:pt x="368553" y="685672"/>
                  </a:lnTo>
                  <a:lnTo>
                    <a:pt x="365251" y="514350"/>
                  </a:lnTo>
                  <a:lnTo>
                    <a:pt x="1450848" y="493013"/>
                  </a:lnTo>
                  <a:lnTo>
                    <a:pt x="1444117" y="150240"/>
                  </a:lnTo>
                  <a:lnTo>
                    <a:pt x="358521" y="171450"/>
                  </a:lnTo>
                  <a:lnTo>
                    <a:pt x="355219" y="0"/>
                  </a:lnTo>
                  <a:close/>
                </a:path>
              </a:pathLst>
            </a:custGeom>
            <a:solidFill>
              <a:srgbClr val="5253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5715127" y="4883912"/>
              <a:ext cx="1450975" cy="685800"/>
            </a:xfrm>
            <a:custGeom>
              <a:avLst/>
              <a:gdLst/>
              <a:ahLst/>
              <a:cxnLst/>
              <a:rect l="l" t="t" r="r" b="b"/>
              <a:pathLst>
                <a:path w="1450975" h="685800">
                  <a:moveTo>
                    <a:pt x="1450848" y="493013"/>
                  </a:moveTo>
                  <a:lnTo>
                    <a:pt x="365251" y="514350"/>
                  </a:lnTo>
                  <a:lnTo>
                    <a:pt x="368553" y="685672"/>
                  </a:lnTo>
                  <a:lnTo>
                    <a:pt x="0" y="350012"/>
                  </a:lnTo>
                  <a:lnTo>
                    <a:pt x="355219" y="0"/>
                  </a:lnTo>
                  <a:lnTo>
                    <a:pt x="358521" y="171450"/>
                  </a:lnTo>
                  <a:lnTo>
                    <a:pt x="1444117" y="150240"/>
                  </a:lnTo>
                  <a:lnTo>
                    <a:pt x="1450848" y="493013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674113" y="4871846"/>
              <a:ext cx="1450340" cy="685800"/>
            </a:xfrm>
            <a:custGeom>
              <a:avLst/>
              <a:gdLst/>
              <a:ahLst/>
              <a:cxnLst/>
              <a:rect l="l" t="t" r="r" b="b"/>
              <a:pathLst>
                <a:path w="1450339" h="685800">
                  <a:moveTo>
                    <a:pt x="1083310" y="0"/>
                  </a:moveTo>
                  <a:lnTo>
                    <a:pt x="1085723" y="171322"/>
                  </a:lnTo>
                  <a:lnTo>
                    <a:pt x="0" y="186562"/>
                  </a:lnTo>
                  <a:lnTo>
                    <a:pt x="4699" y="529335"/>
                  </a:lnTo>
                  <a:lnTo>
                    <a:pt x="1090549" y="514222"/>
                  </a:lnTo>
                  <a:lnTo>
                    <a:pt x="1092835" y="685672"/>
                  </a:lnTo>
                  <a:lnTo>
                    <a:pt x="1449959" y="337819"/>
                  </a:lnTo>
                  <a:lnTo>
                    <a:pt x="1083310" y="0"/>
                  </a:lnTo>
                  <a:close/>
                </a:path>
              </a:pathLst>
            </a:custGeom>
            <a:solidFill>
              <a:srgbClr val="5253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1674113" y="4871846"/>
              <a:ext cx="1450340" cy="685800"/>
            </a:xfrm>
            <a:custGeom>
              <a:avLst/>
              <a:gdLst/>
              <a:ahLst/>
              <a:cxnLst/>
              <a:rect l="l" t="t" r="r" b="b"/>
              <a:pathLst>
                <a:path w="1450339" h="685800">
                  <a:moveTo>
                    <a:pt x="0" y="186562"/>
                  </a:moveTo>
                  <a:lnTo>
                    <a:pt x="1085723" y="171322"/>
                  </a:lnTo>
                  <a:lnTo>
                    <a:pt x="1083310" y="0"/>
                  </a:lnTo>
                  <a:lnTo>
                    <a:pt x="1449959" y="337819"/>
                  </a:lnTo>
                  <a:lnTo>
                    <a:pt x="1092835" y="685672"/>
                  </a:lnTo>
                  <a:lnTo>
                    <a:pt x="1090549" y="514222"/>
                  </a:lnTo>
                  <a:lnTo>
                    <a:pt x="4699" y="529335"/>
                  </a:lnTo>
                  <a:lnTo>
                    <a:pt x="0" y="186562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1617725" y="3703828"/>
              <a:ext cx="1323340" cy="1007110"/>
            </a:xfrm>
            <a:custGeom>
              <a:avLst/>
              <a:gdLst/>
              <a:ahLst/>
              <a:cxnLst/>
              <a:rect l="l" t="t" r="r" b="b"/>
              <a:pathLst>
                <a:path w="1323339" h="1007110">
                  <a:moveTo>
                    <a:pt x="179578" y="0"/>
                  </a:moveTo>
                  <a:lnTo>
                    <a:pt x="0" y="291973"/>
                  </a:lnTo>
                  <a:lnTo>
                    <a:pt x="924813" y="860933"/>
                  </a:lnTo>
                  <a:lnTo>
                    <a:pt x="835025" y="1006983"/>
                  </a:lnTo>
                  <a:lnTo>
                    <a:pt x="1322959" y="904621"/>
                  </a:lnTo>
                  <a:lnTo>
                    <a:pt x="1194308" y="422910"/>
                  </a:lnTo>
                  <a:lnTo>
                    <a:pt x="1104519" y="568833"/>
                  </a:lnTo>
                  <a:lnTo>
                    <a:pt x="179578" y="0"/>
                  </a:lnTo>
                  <a:close/>
                </a:path>
              </a:pathLst>
            </a:custGeom>
            <a:solidFill>
              <a:srgbClr val="52538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1617725" y="3703828"/>
              <a:ext cx="1323340" cy="1007110"/>
            </a:xfrm>
            <a:custGeom>
              <a:avLst/>
              <a:gdLst/>
              <a:ahLst/>
              <a:cxnLst/>
              <a:rect l="l" t="t" r="r" b="b"/>
              <a:pathLst>
                <a:path w="1323339" h="1007110">
                  <a:moveTo>
                    <a:pt x="179578" y="0"/>
                  </a:moveTo>
                  <a:lnTo>
                    <a:pt x="1104519" y="568833"/>
                  </a:lnTo>
                  <a:lnTo>
                    <a:pt x="1194308" y="422910"/>
                  </a:lnTo>
                  <a:lnTo>
                    <a:pt x="1322959" y="904621"/>
                  </a:lnTo>
                  <a:lnTo>
                    <a:pt x="835025" y="1006983"/>
                  </a:lnTo>
                  <a:lnTo>
                    <a:pt x="924813" y="860933"/>
                  </a:lnTo>
                  <a:lnTo>
                    <a:pt x="0" y="291973"/>
                  </a:lnTo>
                  <a:lnTo>
                    <a:pt x="179578" y="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8" name="object 2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406908" y="2958084"/>
              <a:ext cx="1441704" cy="1772412"/>
            </a:xfrm>
            <a:prstGeom prst="rect">
              <a:avLst/>
            </a:prstGeom>
          </p:spPr>
        </p:pic>
        <p:pic>
          <p:nvPicPr>
            <p:cNvPr id="29" name="object 2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98186" y="3305047"/>
              <a:ext cx="941256" cy="1209039"/>
            </a:xfrm>
            <a:prstGeom prst="rect">
              <a:avLst/>
            </a:prstGeom>
          </p:spPr>
        </p:pic>
        <p:pic>
          <p:nvPicPr>
            <p:cNvPr id="30" name="object 3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048000" y="4285273"/>
              <a:ext cx="2726269" cy="1211630"/>
            </a:xfrm>
            <a:prstGeom prst="rect">
              <a:avLst/>
            </a:prstGeom>
          </p:spPr>
        </p:pic>
      </p:grpSp>
      <p:sp>
        <p:nvSpPr>
          <p:cNvPr id="31" name="object 31"/>
          <p:cNvSpPr txBox="1"/>
          <p:nvPr/>
        </p:nvSpPr>
        <p:spPr>
          <a:xfrm>
            <a:off x="459740" y="5122545"/>
            <a:ext cx="44894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25" dirty="0">
                <a:solidFill>
                  <a:srgbClr val="660033"/>
                </a:solidFill>
                <a:latin typeface="Times New Roman"/>
                <a:cs typeface="Times New Roman"/>
              </a:rPr>
              <a:t>job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32" name="object 32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7341355" y="5163885"/>
            <a:ext cx="846860" cy="298088"/>
          </a:xfrm>
          <a:prstGeom prst="rect">
            <a:avLst/>
          </a:prstGeom>
        </p:spPr>
      </p:pic>
      <p:sp>
        <p:nvSpPr>
          <p:cNvPr id="33" name="object 33"/>
          <p:cNvSpPr txBox="1"/>
          <p:nvPr/>
        </p:nvSpPr>
        <p:spPr>
          <a:xfrm>
            <a:off x="7319009" y="5052441"/>
            <a:ext cx="85725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660033"/>
                </a:solidFill>
                <a:latin typeface="Times New Roman"/>
                <a:cs typeface="Times New Roman"/>
              </a:rPr>
              <a:t>family</a:t>
            </a:r>
            <a:endParaRPr sz="240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8345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6042" y="618185"/>
            <a:ext cx="6657975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600" b="0" dirty="0">
                <a:latin typeface="Times New Roman"/>
                <a:cs typeface="Times New Roman"/>
              </a:rPr>
              <a:t>Which</a:t>
            </a:r>
            <a:r>
              <a:rPr sz="3600" b="0" spc="-85" dirty="0">
                <a:latin typeface="Times New Roman"/>
                <a:cs typeface="Times New Roman"/>
              </a:rPr>
              <a:t> </a:t>
            </a:r>
            <a:r>
              <a:rPr sz="3600" b="0" dirty="0">
                <a:latin typeface="Times New Roman"/>
                <a:cs typeface="Times New Roman"/>
              </a:rPr>
              <a:t>are</a:t>
            </a:r>
            <a:r>
              <a:rPr sz="3600" b="0" spc="-75" dirty="0">
                <a:latin typeface="Times New Roman"/>
                <a:cs typeface="Times New Roman"/>
              </a:rPr>
              <a:t> </a:t>
            </a:r>
            <a:r>
              <a:rPr sz="3600" b="0" dirty="0">
                <a:latin typeface="Times New Roman"/>
                <a:cs typeface="Times New Roman"/>
              </a:rPr>
              <a:t>the</a:t>
            </a:r>
            <a:r>
              <a:rPr sz="3600" b="0" spc="-85" dirty="0">
                <a:latin typeface="Times New Roman"/>
                <a:cs typeface="Times New Roman"/>
              </a:rPr>
              <a:t> </a:t>
            </a:r>
            <a:r>
              <a:rPr sz="3600" b="0" dirty="0">
                <a:latin typeface="Times New Roman"/>
                <a:cs typeface="Times New Roman"/>
              </a:rPr>
              <a:t>internal</a:t>
            </a:r>
            <a:r>
              <a:rPr sz="3600" b="0" spc="-85" dirty="0">
                <a:latin typeface="Times New Roman"/>
                <a:cs typeface="Times New Roman"/>
              </a:rPr>
              <a:t> </a:t>
            </a:r>
            <a:r>
              <a:rPr sz="3600" b="0" spc="-10" dirty="0">
                <a:latin typeface="Times New Roman"/>
                <a:cs typeface="Times New Roman"/>
              </a:rPr>
              <a:t>stressors?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759578" y="1959686"/>
            <a:ext cx="3644265" cy="31822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67970" indent="-255270">
              <a:lnSpc>
                <a:spcPct val="100000"/>
              </a:lnSpc>
              <a:spcBef>
                <a:spcPts val="95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Aspirations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values</a:t>
            </a: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0"/>
              </a:spcBef>
              <a:buFont typeface="Georgia"/>
              <a:buChar char="•"/>
            </a:pP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ct val="100000"/>
              </a:lnSpc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Individual</a:t>
            </a:r>
            <a:r>
              <a:rPr sz="2400" spc="-1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perceptions</a:t>
            </a: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0"/>
              </a:spcBef>
              <a:buFont typeface="Georgia"/>
              <a:buChar char="•"/>
            </a:pP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ts val="3340"/>
              </a:lnSpc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Cognitive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resources:</a:t>
            </a:r>
            <a:endParaRPr sz="2400" dirty="0">
              <a:latin typeface="Times New Roman"/>
              <a:cs typeface="Times New Roman"/>
            </a:endParaRPr>
          </a:p>
          <a:p>
            <a:pPr marL="290830" indent="-282575">
              <a:lnSpc>
                <a:spcPts val="3325"/>
              </a:lnSpc>
              <a:buSzPct val="96428"/>
              <a:buFont typeface="Wingdings"/>
              <a:buChar char=""/>
              <a:tabLst>
                <a:tab pos="290830" algn="l"/>
              </a:tabLst>
            </a:pPr>
            <a:r>
              <a:rPr sz="2400" dirty="0">
                <a:latin typeface="Times New Roman"/>
                <a:cs typeface="Times New Roman"/>
              </a:rPr>
              <a:t>unrealistic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expectations</a:t>
            </a:r>
            <a:endParaRPr sz="2400" dirty="0">
              <a:latin typeface="Times New Roman"/>
              <a:cs typeface="Times New Roman"/>
            </a:endParaRPr>
          </a:p>
          <a:p>
            <a:pPr marL="268605" marR="134620" indent="-260985">
              <a:lnSpc>
                <a:spcPts val="3020"/>
              </a:lnSpc>
              <a:spcBef>
                <a:spcPts val="365"/>
              </a:spcBef>
              <a:buSzPct val="96428"/>
              <a:buFont typeface="Wingdings"/>
              <a:buChar char=""/>
              <a:tabLst>
                <a:tab pos="268605" algn="l"/>
                <a:tab pos="290195" algn="l"/>
              </a:tabLst>
            </a:pPr>
            <a:r>
              <a:rPr sz="2400" dirty="0">
                <a:latin typeface="Times New Roman"/>
                <a:cs typeface="Times New Roman"/>
              </a:rPr>
              <a:t>	negative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experience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of </a:t>
            </a:r>
            <a:r>
              <a:rPr sz="2400" spc="-10" dirty="0">
                <a:latin typeface="Times New Roman"/>
                <a:cs typeface="Times New Roman"/>
              </a:rPr>
              <a:t>oneself</a:t>
            </a:r>
            <a:endParaRPr sz="2400" dirty="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9600" y="2163701"/>
            <a:ext cx="3530988" cy="3293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02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7340" y="805942"/>
            <a:ext cx="7290434" cy="57340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2800" spc="-65" dirty="0">
                <a:solidFill>
                  <a:srgbClr val="FF0000"/>
                </a:solidFill>
                <a:latin typeface="Times New Roman"/>
                <a:cs typeface="Times New Roman"/>
              </a:rPr>
              <a:t>We</a:t>
            </a:r>
            <a:r>
              <a:rPr sz="280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0000"/>
                </a:solidFill>
                <a:latin typeface="Times New Roman"/>
                <a:cs typeface="Times New Roman"/>
              </a:rPr>
              <a:t>further</a:t>
            </a:r>
            <a:r>
              <a:rPr sz="2800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0000"/>
                </a:solidFill>
                <a:latin typeface="Times New Roman"/>
                <a:cs typeface="Times New Roman"/>
              </a:rPr>
              <a:t>distinguish</a:t>
            </a:r>
            <a:r>
              <a:rPr sz="2800" spc="-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0000"/>
                </a:solidFill>
                <a:latin typeface="Times New Roman"/>
                <a:cs typeface="Times New Roman"/>
              </a:rPr>
              <a:t>the</a:t>
            </a:r>
            <a:r>
              <a:rPr sz="2800" spc="-8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0000"/>
                </a:solidFill>
                <a:latin typeface="Times New Roman"/>
                <a:cs typeface="Times New Roman"/>
              </a:rPr>
              <a:t>vulnerability</a:t>
            </a:r>
            <a:r>
              <a:rPr sz="2800" spc="-9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0000"/>
                </a:solidFill>
                <a:latin typeface="Times New Roman"/>
                <a:cs typeface="Times New Roman"/>
              </a:rPr>
              <a:t>factors</a:t>
            </a:r>
            <a:r>
              <a:rPr sz="2800" spc="-5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0000"/>
                </a:solidFill>
                <a:latin typeface="Times New Roman"/>
                <a:cs typeface="Times New Roman"/>
              </a:rPr>
              <a:t>that </a:t>
            </a:r>
            <a:r>
              <a:rPr sz="2800" dirty="0">
                <a:solidFill>
                  <a:srgbClr val="FF0000"/>
                </a:solidFill>
                <a:latin typeface="Times New Roman"/>
                <a:cs typeface="Times New Roman"/>
              </a:rPr>
              <a:t>make</a:t>
            </a:r>
            <a:r>
              <a:rPr sz="280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sz="2800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0000"/>
                </a:solidFill>
                <a:latin typeface="Times New Roman"/>
                <a:cs typeface="Times New Roman"/>
              </a:rPr>
              <a:t>person</a:t>
            </a:r>
            <a:r>
              <a:rPr sz="28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0000"/>
                </a:solidFill>
                <a:latin typeface="Times New Roman"/>
                <a:cs typeface="Times New Roman"/>
              </a:rPr>
              <a:t>prone</a:t>
            </a:r>
            <a:r>
              <a:rPr sz="280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0000"/>
                </a:solidFill>
                <a:latin typeface="Times New Roman"/>
                <a:cs typeface="Times New Roman"/>
              </a:rPr>
              <a:t>to</a:t>
            </a:r>
            <a:r>
              <a:rPr sz="2800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FF0000"/>
                </a:solidFill>
                <a:latin typeface="Times New Roman"/>
                <a:cs typeface="Times New Roman"/>
              </a:rPr>
              <a:t>stress!</a:t>
            </a:r>
            <a:endParaRPr sz="28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605790" marR="341630" indent="-255270">
              <a:lnSpc>
                <a:spcPts val="3020"/>
              </a:lnSpc>
              <a:spcBef>
                <a:spcPts val="2610"/>
              </a:spcBef>
              <a:buFont typeface="Georgia"/>
              <a:buChar char="•"/>
              <a:tabLst>
                <a:tab pos="607060" algn="l"/>
              </a:tabLst>
            </a:pPr>
            <a:r>
              <a:rPr sz="2400" dirty="0">
                <a:latin typeface="Times New Roman"/>
                <a:cs typeface="Times New Roman"/>
              </a:rPr>
              <a:t>Genetic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predisposition</a:t>
            </a:r>
            <a:r>
              <a:rPr sz="2400" spc="-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(inheritance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from</a:t>
            </a:r>
            <a:r>
              <a:rPr sz="2400" spc="-25" dirty="0">
                <a:latin typeface="Times New Roman"/>
                <a:cs typeface="Times New Roman"/>
              </a:rPr>
              <a:t> our 	</a:t>
            </a:r>
            <a:r>
              <a:rPr sz="2400" spc="-10" dirty="0">
                <a:latin typeface="Times New Roman"/>
                <a:cs typeface="Times New Roman"/>
              </a:rPr>
              <a:t>parents)</a:t>
            </a: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15"/>
              </a:spcBef>
              <a:buFont typeface="Georgia"/>
              <a:buChar char="•"/>
            </a:pPr>
            <a:endParaRPr sz="2400" dirty="0">
              <a:latin typeface="Times New Roman"/>
              <a:cs typeface="Times New Roman"/>
            </a:endParaRPr>
          </a:p>
          <a:p>
            <a:pPr marL="605790" marR="225425" indent="-255270">
              <a:lnSpc>
                <a:spcPts val="3020"/>
              </a:lnSpc>
              <a:buFont typeface="Georgia"/>
              <a:buChar char="•"/>
              <a:tabLst>
                <a:tab pos="607060" algn="l"/>
              </a:tabLst>
            </a:pPr>
            <a:r>
              <a:rPr sz="2400" dirty="0">
                <a:latin typeface="Times New Roman"/>
                <a:cs typeface="Times New Roman"/>
              </a:rPr>
              <a:t>Patterns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learned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response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skills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(what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we 	</a:t>
            </a:r>
            <a:r>
              <a:rPr sz="2400" dirty="0">
                <a:latin typeface="Times New Roman"/>
                <a:cs typeface="Times New Roman"/>
              </a:rPr>
              <a:t>learned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from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experience)</a:t>
            </a: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Georgia"/>
              <a:buChar char="•"/>
            </a:pPr>
            <a:endParaRPr sz="2400" dirty="0">
              <a:latin typeface="Times New Roman"/>
              <a:cs typeface="Times New Roman"/>
            </a:endParaRPr>
          </a:p>
          <a:p>
            <a:pPr marL="605790" indent="-255270">
              <a:lnSpc>
                <a:spcPts val="3340"/>
              </a:lnSpc>
              <a:buFont typeface="Georgia"/>
              <a:buChar char="•"/>
              <a:tabLst>
                <a:tab pos="605790" algn="l"/>
              </a:tabLst>
            </a:pPr>
            <a:r>
              <a:rPr sz="2400" dirty="0">
                <a:latin typeface="Times New Roman"/>
                <a:cs typeface="Times New Roman"/>
              </a:rPr>
              <a:t>Individual</a:t>
            </a:r>
            <a:r>
              <a:rPr sz="2400" spc="-1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habits</a:t>
            </a:r>
            <a:endParaRPr sz="2400" dirty="0">
              <a:latin typeface="Times New Roman"/>
              <a:cs typeface="Times New Roman"/>
            </a:endParaRPr>
          </a:p>
          <a:p>
            <a:pPr marL="628650" indent="-282575">
              <a:lnSpc>
                <a:spcPts val="3325"/>
              </a:lnSpc>
              <a:buSzPct val="96428"/>
              <a:buFont typeface="Wingdings"/>
              <a:buChar char=""/>
              <a:tabLst>
                <a:tab pos="628650" algn="l"/>
              </a:tabLst>
            </a:pPr>
            <a:r>
              <a:rPr sz="2400" spc="-10" dirty="0">
                <a:latin typeface="Times New Roman"/>
                <a:cs typeface="Times New Roman"/>
              </a:rPr>
              <a:t>smoking,</a:t>
            </a:r>
            <a:endParaRPr sz="2400" dirty="0">
              <a:latin typeface="Times New Roman"/>
              <a:cs typeface="Times New Roman"/>
            </a:endParaRPr>
          </a:p>
          <a:p>
            <a:pPr marL="628650" indent="-282575">
              <a:lnSpc>
                <a:spcPts val="3325"/>
              </a:lnSpc>
              <a:buSzPct val="96428"/>
              <a:buFont typeface="Wingdings"/>
              <a:buChar char=""/>
              <a:tabLst>
                <a:tab pos="628650" algn="l"/>
              </a:tabLst>
            </a:pPr>
            <a:r>
              <a:rPr sz="2400" spc="-10" dirty="0">
                <a:latin typeface="Times New Roman"/>
                <a:cs typeface="Times New Roman"/>
              </a:rPr>
              <a:t>alcoholism,</a:t>
            </a:r>
            <a:endParaRPr sz="2400" dirty="0">
              <a:latin typeface="Times New Roman"/>
              <a:cs typeface="Times New Roman"/>
            </a:endParaRPr>
          </a:p>
          <a:p>
            <a:pPr marL="628650" indent="-282575">
              <a:lnSpc>
                <a:spcPts val="3325"/>
              </a:lnSpc>
              <a:buSzPct val="96428"/>
              <a:buFont typeface="Wingdings"/>
              <a:buChar char=""/>
              <a:tabLst>
                <a:tab pos="628650" algn="l"/>
              </a:tabLst>
            </a:pPr>
            <a:r>
              <a:rPr sz="2400" dirty="0">
                <a:latin typeface="Times New Roman"/>
                <a:cs typeface="Times New Roman"/>
              </a:rPr>
              <a:t>lack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exercise,</a:t>
            </a:r>
            <a:endParaRPr sz="2400" dirty="0">
              <a:latin typeface="Times New Roman"/>
              <a:cs typeface="Times New Roman"/>
            </a:endParaRPr>
          </a:p>
          <a:p>
            <a:pPr marL="628650" indent="-282575">
              <a:lnSpc>
                <a:spcPts val="3340"/>
              </a:lnSpc>
              <a:buSzPct val="96428"/>
              <a:buFont typeface="Wingdings"/>
              <a:buChar char=""/>
              <a:tabLst>
                <a:tab pos="628650" algn="l"/>
              </a:tabLst>
            </a:pPr>
            <a:r>
              <a:rPr sz="2400" spc="-10" dirty="0">
                <a:latin typeface="Times New Roman"/>
                <a:cs typeface="Times New Roman"/>
              </a:rPr>
              <a:t>overweight…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1560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501319" rIns="0" bIns="0" rtlCol="0">
            <a:spAutoFit/>
          </a:bodyPr>
          <a:lstStyle/>
          <a:p>
            <a:pPr marL="241300" marR="5080">
              <a:lnSpc>
                <a:spcPct val="100000"/>
              </a:lnSpc>
              <a:spcBef>
                <a:spcPts val="105"/>
              </a:spcBef>
            </a:pPr>
            <a:r>
              <a:rPr sz="3600" dirty="0"/>
              <a:t>The</a:t>
            </a:r>
            <a:r>
              <a:rPr sz="3600" spc="-35" dirty="0"/>
              <a:t> </a:t>
            </a:r>
            <a:r>
              <a:rPr sz="3600" dirty="0"/>
              <a:t>question</a:t>
            </a:r>
            <a:r>
              <a:rPr sz="3600" spc="-40" dirty="0"/>
              <a:t> </a:t>
            </a:r>
            <a:r>
              <a:rPr sz="3600" dirty="0"/>
              <a:t>is</a:t>
            </a:r>
            <a:r>
              <a:rPr sz="3600" spc="-10" dirty="0"/>
              <a:t> </a:t>
            </a:r>
            <a:r>
              <a:rPr sz="3600" dirty="0"/>
              <a:t>there</a:t>
            </a:r>
            <a:r>
              <a:rPr sz="3600" spc="-35" dirty="0"/>
              <a:t> </a:t>
            </a:r>
            <a:r>
              <a:rPr sz="3600" dirty="0"/>
              <a:t>is</a:t>
            </a:r>
            <a:r>
              <a:rPr sz="3600" spc="-10" dirty="0"/>
              <a:t> </a:t>
            </a:r>
            <a:r>
              <a:rPr sz="3600" dirty="0"/>
              <a:t>a</a:t>
            </a:r>
            <a:r>
              <a:rPr sz="3600" spc="-30" dirty="0"/>
              <a:t> </a:t>
            </a:r>
            <a:r>
              <a:rPr sz="3600" dirty="0"/>
              <a:t>scale</a:t>
            </a:r>
            <a:r>
              <a:rPr sz="3600" spc="-10" dirty="0"/>
              <a:t> </a:t>
            </a:r>
            <a:r>
              <a:rPr sz="3600" spc="-25" dirty="0"/>
              <a:t>of </a:t>
            </a:r>
            <a:r>
              <a:rPr sz="3600" dirty="0"/>
              <a:t>stressful</a:t>
            </a:r>
            <a:r>
              <a:rPr sz="3600" spc="-125" dirty="0"/>
              <a:t> </a:t>
            </a:r>
            <a:r>
              <a:rPr sz="3600" spc="-10" dirty="0"/>
              <a:t>events?</a:t>
            </a:r>
            <a:endParaRPr sz="3600" dirty="0"/>
          </a:p>
        </p:txBody>
      </p:sp>
      <p:sp>
        <p:nvSpPr>
          <p:cNvPr id="3" name="object 3"/>
          <p:cNvSpPr txBox="1"/>
          <p:nvPr/>
        </p:nvSpPr>
        <p:spPr>
          <a:xfrm>
            <a:off x="2669794" y="4924171"/>
            <a:ext cx="598805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dirty="0">
                <a:latin typeface="Times New Roman"/>
                <a:cs typeface="Times New Roman"/>
              </a:rPr>
              <a:t>In</a:t>
            </a:r>
            <a:r>
              <a:rPr sz="2800" spc="-3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that</a:t>
            </a:r>
            <a:r>
              <a:rPr sz="2800" spc="-3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sence</a:t>
            </a:r>
            <a:r>
              <a:rPr sz="2800" spc="-3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we</a:t>
            </a:r>
            <a:r>
              <a:rPr sz="2800" spc="-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list</a:t>
            </a:r>
            <a:r>
              <a:rPr sz="2800" spc="-50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the</a:t>
            </a:r>
            <a:r>
              <a:rPr sz="2800" spc="-25" dirty="0">
                <a:latin typeface="Times New Roman"/>
                <a:cs typeface="Times New Roman"/>
              </a:rPr>
              <a:t> </a:t>
            </a:r>
            <a:r>
              <a:rPr sz="2800" dirty="0">
                <a:latin typeface="Times New Roman"/>
                <a:cs typeface="Times New Roman"/>
              </a:rPr>
              <a:t>following</a:t>
            </a:r>
            <a:r>
              <a:rPr sz="2800" spc="-30" dirty="0">
                <a:latin typeface="Times New Roman"/>
                <a:cs typeface="Times New Roman"/>
              </a:rPr>
              <a:t> </a:t>
            </a:r>
            <a:r>
              <a:rPr sz="2800" spc="-10" dirty="0">
                <a:latin typeface="Times New Roman"/>
                <a:cs typeface="Times New Roman"/>
              </a:rPr>
              <a:t>scale…</a:t>
            </a:r>
            <a:endParaRPr sz="280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7912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5723" y="1113789"/>
            <a:ext cx="7743952" cy="5521325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6939" y="473456"/>
            <a:ext cx="6785609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0" dirty="0">
                <a:solidFill>
                  <a:srgbClr val="000000"/>
                </a:solidFill>
                <a:latin typeface="Times New Roman"/>
                <a:cs typeface="Times New Roman"/>
              </a:rPr>
              <a:t>Holmes</a:t>
            </a:r>
            <a:r>
              <a:rPr sz="3200" b="0" spc="-5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3200" b="0" dirty="0">
                <a:solidFill>
                  <a:srgbClr val="000000"/>
                </a:solidFill>
                <a:latin typeface="Times New Roman"/>
                <a:cs typeface="Times New Roman"/>
              </a:rPr>
              <a:t>&amp;</a:t>
            </a:r>
            <a:r>
              <a:rPr sz="3200" b="0" spc="-2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3200" b="0" dirty="0">
                <a:solidFill>
                  <a:srgbClr val="000000"/>
                </a:solidFill>
                <a:latin typeface="Times New Roman"/>
                <a:cs typeface="Times New Roman"/>
              </a:rPr>
              <a:t>Rahe:</a:t>
            </a:r>
            <a:r>
              <a:rPr sz="3200" b="0" spc="-4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3200" b="0" dirty="0">
                <a:solidFill>
                  <a:srgbClr val="000000"/>
                </a:solidFill>
                <a:latin typeface="Times New Roman"/>
                <a:cs typeface="Times New Roman"/>
              </a:rPr>
              <a:t>Scale</a:t>
            </a:r>
            <a:r>
              <a:rPr sz="3200" b="0" spc="-20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3200" b="0" dirty="0">
                <a:solidFill>
                  <a:srgbClr val="000000"/>
                </a:solidFill>
                <a:latin typeface="Times New Roman"/>
                <a:cs typeface="Times New Roman"/>
              </a:rPr>
              <a:t>of</a:t>
            </a:r>
            <a:r>
              <a:rPr sz="3200" b="0" spc="-1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3200" b="0" dirty="0">
                <a:solidFill>
                  <a:srgbClr val="000000"/>
                </a:solidFill>
                <a:latin typeface="Times New Roman"/>
                <a:cs typeface="Times New Roman"/>
              </a:rPr>
              <a:t>stressful</a:t>
            </a:r>
            <a:r>
              <a:rPr sz="3200" b="0" spc="-35" dirty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sz="3200" b="0" spc="-10" dirty="0">
                <a:solidFill>
                  <a:srgbClr val="000000"/>
                </a:solidFill>
                <a:latin typeface="Times New Roman"/>
                <a:cs typeface="Times New Roman"/>
              </a:rPr>
              <a:t>events</a:t>
            </a:r>
            <a:endParaRPr sz="3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0433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666750" y="1885950"/>
            <a:ext cx="2781300" cy="2800350"/>
            <a:chOff x="666750" y="1885950"/>
            <a:chExt cx="2781300" cy="2800350"/>
          </a:xfrm>
        </p:grpSpPr>
        <p:sp>
          <p:nvSpPr>
            <p:cNvPr id="3" name="object 3"/>
            <p:cNvSpPr/>
            <p:nvPr/>
          </p:nvSpPr>
          <p:spPr>
            <a:xfrm>
              <a:off x="685800" y="1905000"/>
              <a:ext cx="2743200" cy="2762250"/>
            </a:xfrm>
            <a:custGeom>
              <a:avLst/>
              <a:gdLst/>
              <a:ahLst/>
              <a:cxnLst/>
              <a:rect l="l" t="t" r="r" b="b"/>
              <a:pathLst>
                <a:path w="2743200" h="2762250">
                  <a:moveTo>
                    <a:pt x="2400300" y="0"/>
                  </a:moveTo>
                  <a:lnTo>
                    <a:pt x="342900" y="0"/>
                  </a:lnTo>
                  <a:lnTo>
                    <a:pt x="342900" y="1380998"/>
                  </a:lnTo>
                  <a:lnTo>
                    <a:pt x="0" y="1380998"/>
                  </a:lnTo>
                  <a:lnTo>
                    <a:pt x="1371600" y="2762250"/>
                  </a:lnTo>
                  <a:lnTo>
                    <a:pt x="2743200" y="1380998"/>
                  </a:lnTo>
                  <a:lnTo>
                    <a:pt x="2400300" y="1380998"/>
                  </a:lnTo>
                  <a:lnTo>
                    <a:pt x="2400300" y="0"/>
                  </a:lnTo>
                  <a:close/>
                </a:path>
              </a:pathLst>
            </a:custGeom>
            <a:solidFill>
              <a:srgbClr val="00006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685800" y="1905000"/>
              <a:ext cx="2743200" cy="2762250"/>
            </a:xfrm>
            <a:custGeom>
              <a:avLst/>
              <a:gdLst/>
              <a:ahLst/>
              <a:cxnLst/>
              <a:rect l="l" t="t" r="r" b="b"/>
              <a:pathLst>
                <a:path w="2743200" h="2762250">
                  <a:moveTo>
                    <a:pt x="342900" y="0"/>
                  </a:moveTo>
                  <a:lnTo>
                    <a:pt x="342900" y="1380998"/>
                  </a:lnTo>
                  <a:lnTo>
                    <a:pt x="0" y="1380998"/>
                  </a:lnTo>
                  <a:lnTo>
                    <a:pt x="1371600" y="2762250"/>
                  </a:lnTo>
                  <a:lnTo>
                    <a:pt x="2743200" y="1380998"/>
                  </a:lnTo>
                  <a:lnTo>
                    <a:pt x="2400300" y="1380998"/>
                  </a:lnTo>
                  <a:lnTo>
                    <a:pt x="2400300" y="0"/>
                  </a:lnTo>
                  <a:lnTo>
                    <a:pt x="342900" y="0"/>
                  </a:lnTo>
                  <a:close/>
                </a:path>
              </a:pathLst>
            </a:custGeom>
            <a:ln w="381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94459" y="1915667"/>
              <a:ext cx="1353312" cy="42062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607819" y="2327148"/>
              <a:ext cx="925068" cy="420624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112519" y="2738627"/>
              <a:ext cx="1917192" cy="420624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76755" y="3150108"/>
              <a:ext cx="1188720" cy="420624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1258950" y="1870988"/>
            <a:ext cx="1598295" cy="1671955"/>
          </a:xfrm>
          <a:prstGeom prst="rect">
            <a:avLst/>
          </a:prstGeom>
        </p:spPr>
        <p:txBody>
          <a:bodyPr vert="horz" wrap="square" lIns="0" tIns="11874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35"/>
              </a:spcBef>
            </a:pPr>
            <a:r>
              <a:rPr sz="2000" b="1" spc="-10" dirty="0">
                <a:solidFill>
                  <a:srgbClr val="FFFFCC"/>
                </a:solidFill>
                <a:latin typeface="Times New Roman"/>
                <a:cs typeface="Times New Roman"/>
              </a:rPr>
              <a:t>treasurer</a:t>
            </a:r>
            <a:endParaRPr sz="20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844"/>
              </a:spcBef>
            </a:pPr>
            <a:r>
              <a:rPr sz="2000" b="1" spc="-10" dirty="0">
                <a:solidFill>
                  <a:srgbClr val="FFFFCC"/>
                </a:solidFill>
                <a:latin typeface="Times New Roman"/>
                <a:cs typeface="Times New Roman"/>
              </a:rPr>
              <a:t>artist</a:t>
            </a:r>
            <a:endParaRPr sz="2000" dirty="0">
              <a:latin typeface="Times New Roman"/>
              <a:cs typeface="Times New Roman"/>
            </a:endParaRPr>
          </a:p>
          <a:p>
            <a:pPr marL="12700" marR="5080" algn="ctr">
              <a:lnSpc>
                <a:spcPct val="135000"/>
              </a:lnSpc>
            </a:pPr>
            <a:r>
              <a:rPr sz="2000" b="1" dirty="0">
                <a:solidFill>
                  <a:srgbClr val="FFFFCC"/>
                </a:solidFill>
                <a:latin typeface="Times New Roman"/>
                <a:cs typeface="Times New Roman"/>
              </a:rPr>
              <a:t>auto</a:t>
            </a:r>
            <a:r>
              <a:rPr sz="2000" b="1" spc="-35" dirty="0">
                <a:solidFill>
                  <a:srgbClr val="FFFF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FFCC"/>
                </a:solidFill>
                <a:latin typeface="Times New Roman"/>
                <a:cs typeface="Times New Roman"/>
              </a:rPr>
              <a:t>mechanic forester</a:t>
            </a:r>
            <a:endParaRPr sz="2000" dirty="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277874" y="5357571"/>
            <a:ext cx="1633220" cy="695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9855" marR="5080" indent="-97790">
              <a:lnSpc>
                <a:spcPct val="100000"/>
              </a:lnSpc>
              <a:spcBef>
                <a:spcPts val="95"/>
              </a:spcBef>
            </a:pPr>
            <a:r>
              <a:rPr sz="2200" b="1" spc="-20" dirty="0">
                <a:solidFill>
                  <a:srgbClr val="006699"/>
                </a:solidFill>
                <a:latin typeface="Times New Roman"/>
                <a:cs typeface="Times New Roman"/>
              </a:rPr>
              <a:t>“Low-</a:t>
            </a:r>
            <a:r>
              <a:rPr sz="2200" b="1" spc="-10" dirty="0">
                <a:solidFill>
                  <a:srgbClr val="006699"/>
                </a:solidFill>
                <a:latin typeface="Times New Roman"/>
                <a:cs typeface="Times New Roman"/>
              </a:rPr>
              <a:t>Stress” occupations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983983" y="5362447"/>
            <a:ext cx="1695450" cy="695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40335" marR="5080" indent="-128270">
              <a:lnSpc>
                <a:spcPct val="100000"/>
              </a:lnSpc>
              <a:spcBef>
                <a:spcPts val="95"/>
              </a:spcBef>
            </a:pPr>
            <a:r>
              <a:rPr sz="2200" b="1" spc="-10" dirty="0">
                <a:solidFill>
                  <a:srgbClr val="006699"/>
                </a:solidFill>
                <a:latin typeface="Times New Roman"/>
                <a:cs typeface="Times New Roman"/>
              </a:rPr>
              <a:t>“High-Stress” occupations</a:t>
            </a:r>
            <a:endParaRPr sz="2200">
              <a:latin typeface="Times New Roman"/>
              <a:cs typeface="Times New Roman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3409950" y="1962150"/>
            <a:ext cx="2781300" cy="2800350"/>
            <a:chOff x="3409950" y="1962150"/>
            <a:chExt cx="2781300" cy="2800350"/>
          </a:xfrm>
        </p:grpSpPr>
        <p:sp>
          <p:nvSpPr>
            <p:cNvPr id="13" name="object 13"/>
            <p:cNvSpPr/>
            <p:nvPr/>
          </p:nvSpPr>
          <p:spPr>
            <a:xfrm>
              <a:off x="3429000" y="1981200"/>
              <a:ext cx="2743200" cy="2762250"/>
            </a:xfrm>
            <a:custGeom>
              <a:avLst/>
              <a:gdLst/>
              <a:ahLst/>
              <a:cxnLst/>
              <a:rect l="l" t="t" r="r" b="b"/>
              <a:pathLst>
                <a:path w="2743200" h="2762250">
                  <a:moveTo>
                    <a:pt x="2400300" y="0"/>
                  </a:moveTo>
                  <a:lnTo>
                    <a:pt x="342900" y="0"/>
                  </a:lnTo>
                  <a:lnTo>
                    <a:pt x="342900" y="1380998"/>
                  </a:lnTo>
                  <a:lnTo>
                    <a:pt x="0" y="1380998"/>
                  </a:lnTo>
                  <a:lnTo>
                    <a:pt x="1371600" y="2762250"/>
                  </a:lnTo>
                  <a:lnTo>
                    <a:pt x="2743200" y="1380998"/>
                  </a:lnTo>
                  <a:lnTo>
                    <a:pt x="2400300" y="1380998"/>
                  </a:lnTo>
                  <a:lnTo>
                    <a:pt x="2400300" y="0"/>
                  </a:lnTo>
                  <a:close/>
                </a:path>
              </a:pathLst>
            </a:custGeom>
            <a:solidFill>
              <a:srgbClr val="57036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3429000" y="1981200"/>
              <a:ext cx="2743200" cy="2762250"/>
            </a:xfrm>
            <a:custGeom>
              <a:avLst/>
              <a:gdLst/>
              <a:ahLst/>
              <a:cxnLst/>
              <a:rect l="l" t="t" r="r" b="b"/>
              <a:pathLst>
                <a:path w="2743200" h="2762250">
                  <a:moveTo>
                    <a:pt x="342900" y="0"/>
                  </a:moveTo>
                  <a:lnTo>
                    <a:pt x="342900" y="1380998"/>
                  </a:lnTo>
                  <a:lnTo>
                    <a:pt x="0" y="1380998"/>
                  </a:lnTo>
                  <a:lnTo>
                    <a:pt x="1371600" y="2762250"/>
                  </a:lnTo>
                  <a:lnTo>
                    <a:pt x="2743200" y="1380998"/>
                  </a:lnTo>
                  <a:lnTo>
                    <a:pt x="2400300" y="1380998"/>
                  </a:lnTo>
                  <a:lnTo>
                    <a:pt x="2400300" y="0"/>
                  </a:lnTo>
                  <a:lnTo>
                    <a:pt x="342900" y="0"/>
                  </a:lnTo>
                  <a:close/>
                </a:path>
              </a:pathLst>
            </a:custGeom>
            <a:ln w="381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" name="object 15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745991" y="1991867"/>
              <a:ext cx="2136648" cy="420624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998976" y="2403348"/>
              <a:ext cx="1630679" cy="420624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977640" y="2814827"/>
              <a:ext cx="1673352" cy="420624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777995" y="3226308"/>
              <a:ext cx="2071116" cy="420623"/>
            </a:xfrm>
            <a:prstGeom prst="rect">
              <a:avLst/>
            </a:prstGeom>
          </p:spPr>
        </p:pic>
      </p:grpSp>
      <p:sp>
        <p:nvSpPr>
          <p:cNvPr id="19" name="object 19"/>
          <p:cNvSpPr txBox="1"/>
          <p:nvPr/>
        </p:nvSpPr>
        <p:spPr>
          <a:xfrm>
            <a:off x="3892677" y="1947188"/>
            <a:ext cx="1817370" cy="16719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35000"/>
              </a:lnSpc>
              <a:spcBef>
                <a:spcPts val="95"/>
              </a:spcBef>
            </a:pPr>
            <a:r>
              <a:rPr sz="2000" b="1" dirty="0">
                <a:solidFill>
                  <a:srgbClr val="FFFFCC"/>
                </a:solidFill>
                <a:latin typeface="Times New Roman"/>
                <a:cs typeface="Times New Roman"/>
              </a:rPr>
              <a:t>hospital</a:t>
            </a:r>
            <a:r>
              <a:rPr sz="2000" b="1" spc="-50" dirty="0">
                <a:solidFill>
                  <a:srgbClr val="FFFF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FFCC"/>
                </a:solidFill>
                <a:latin typeface="Times New Roman"/>
                <a:cs typeface="Times New Roman"/>
              </a:rPr>
              <a:t>director </a:t>
            </a:r>
            <a:r>
              <a:rPr sz="2000" b="1" dirty="0">
                <a:solidFill>
                  <a:srgbClr val="FFFFCC"/>
                </a:solidFill>
                <a:latin typeface="Times New Roman"/>
                <a:cs typeface="Times New Roman"/>
              </a:rPr>
              <a:t>doctor</a:t>
            </a:r>
            <a:r>
              <a:rPr sz="2000" b="1" spc="-80" dirty="0">
                <a:solidFill>
                  <a:srgbClr val="FFFFCC"/>
                </a:solidFill>
                <a:latin typeface="Times New Roman"/>
                <a:cs typeface="Times New Roman"/>
              </a:rPr>
              <a:t> </a:t>
            </a:r>
            <a:r>
              <a:rPr sz="2000" b="1" spc="-20" dirty="0">
                <a:solidFill>
                  <a:srgbClr val="FFFFCC"/>
                </a:solidFill>
                <a:latin typeface="Times New Roman"/>
                <a:cs typeface="Times New Roman"/>
              </a:rPr>
              <a:t>(GP) </a:t>
            </a:r>
            <a:r>
              <a:rPr sz="2000" b="1" spc="-10" dirty="0">
                <a:solidFill>
                  <a:srgbClr val="FFFFCC"/>
                </a:solidFill>
                <a:latin typeface="Times New Roman"/>
                <a:cs typeface="Times New Roman"/>
              </a:rPr>
              <a:t>psychologist </a:t>
            </a:r>
            <a:r>
              <a:rPr sz="2000" b="1" dirty="0">
                <a:solidFill>
                  <a:srgbClr val="FFFFCC"/>
                </a:solidFill>
                <a:latin typeface="Times New Roman"/>
                <a:cs typeface="Times New Roman"/>
              </a:rPr>
              <a:t>school</a:t>
            </a:r>
            <a:r>
              <a:rPr sz="2000" b="1" spc="-45" dirty="0">
                <a:solidFill>
                  <a:srgbClr val="FFFF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FFCC"/>
                </a:solidFill>
                <a:latin typeface="Times New Roman"/>
                <a:cs typeface="Times New Roman"/>
              </a:rPr>
              <a:t>principal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20" name="object 20"/>
          <p:cNvGrpSpPr/>
          <p:nvPr/>
        </p:nvGrpSpPr>
        <p:grpSpPr>
          <a:xfrm>
            <a:off x="6076950" y="1885950"/>
            <a:ext cx="2781300" cy="2800350"/>
            <a:chOff x="6076950" y="1885950"/>
            <a:chExt cx="2781300" cy="2800350"/>
          </a:xfrm>
        </p:grpSpPr>
        <p:sp>
          <p:nvSpPr>
            <p:cNvPr id="21" name="object 21"/>
            <p:cNvSpPr/>
            <p:nvPr/>
          </p:nvSpPr>
          <p:spPr>
            <a:xfrm>
              <a:off x="6096000" y="1905000"/>
              <a:ext cx="2743200" cy="2762250"/>
            </a:xfrm>
            <a:custGeom>
              <a:avLst/>
              <a:gdLst/>
              <a:ahLst/>
              <a:cxnLst/>
              <a:rect l="l" t="t" r="r" b="b"/>
              <a:pathLst>
                <a:path w="2743200" h="2762250">
                  <a:moveTo>
                    <a:pt x="2400300" y="0"/>
                  </a:moveTo>
                  <a:lnTo>
                    <a:pt x="342900" y="0"/>
                  </a:lnTo>
                  <a:lnTo>
                    <a:pt x="342900" y="1380998"/>
                  </a:lnTo>
                  <a:lnTo>
                    <a:pt x="0" y="1380998"/>
                  </a:lnTo>
                  <a:lnTo>
                    <a:pt x="1371600" y="2762250"/>
                  </a:lnTo>
                  <a:lnTo>
                    <a:pt x="2743200" y="1380998"/>
                  </a:lnTo>
                  <a:lnTo>
                    <a:pt x="2400300" y="1380998"/>
                  </a:lnTo>
                  <a:lnTo>
                    <a:pt x="2400300" y="0"/>
                  </a:lnTo>
                  <a:close/>
                </a:path>
              </a:pathLst>
            </a:custGeom>
            <a:solidFill>
              <a:srgbClr val="8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6096000" y="1905000"/>
              <a:ext cx="2743200" cy="2762250"/>
            </a:xfrm>
            <a:custGeom>
              <a:avLst/>
              <a:gdLst/>
              <a:ahLst/>
              <a:cxnLst/>
              <a:rect l="l" t="t" r="r" b="b"/>
              <a:pathLst>
                <a:path w="2743200" h="2762250">
                  <a:moveTo>
                    <a:pt x="342900" y="0"/>
                  </a:moveTo>
                  <a:lnTo>
                    <a:pt x="342900" y="1380998"/>
                  </a:lnTo>
                  <a:lnTo>
                    <a:pt x="0" y="1380998"/>
                  </a:lnTo>
                  <a:lnTo>
                    <a:pt x="1371600" y="2762250"/>
                  </a:lnTo>
                  <a:lnTo>
                    <a:pt x="2743200" y="1380998"/>
                  </a:lnTo>
                  <a:lnTo>
                    <a:pt x="2400300" y="1380998"/>
                  </a:lnTo>
                  <a:lnTo>
                    <a:pt x="2400300" y="0"/>
                  </a:lnTo>
                  <a:lnTo>
                    <a:pt x="342900" y="0"/>
                  </a:lnTo>
                  <a:close/>
                </a:path>
              </a:pathLst>
            </a:custGeom>
            <a:ln w="381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" name="object 23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608063" y="2121408"/>
              <a:ext cx="1746503" cy="420624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6969252" y="2532887"/>
              <a:ext cx="1024127" cy="420624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6868668" y="2944367"/>
              <a:ext cx="1225296" cy="420624"/>
            </a:xfrm>
            <a:prstGeom prst="rect">
              <a:avLst/>
            </a:prstGeom>
          </p:spPr>
        </p:pic>
      </p:grpSp>
      <p:sp>
        <p:nvSpPr>
          <p:cNvPr id="26" name="object 26"/>
          <p:cNvSpPr txBox="1"/>
          <p:nvPr/>
        </p:nvSpPr>
        <p:spPr>
          <a:xfrm>
            <a:off x="6755130" y="2076297"/>
            <a:ext cx="1427480" cy="1261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35100"/>
              </a:lnSpc>
              <a:spcBef>
                <a:spcPts val="100"/>
              </a:spcBef>
            </a:pPr>
            <a:r>
              <a:rPr sz="2000" b="1" dirty="0">
                <a:solidFill>
                  <a:srgbClr val="FFFFCC"/>
                </a:solidFill>
                <a:latin typeface="Times New Roman"/>
                <a:cs typeface="Times New Roman"/>
              </a:rPr>
              <a:t>police</a:t>
            </a:r>
            <a:r>
              <a:rPr sz="2000" b="1" spc="-35" dirty="0">
                <a:solidFill>
                  <a:srgbClr val="FFFF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>
                <a:solidFill>
                  <a:srgbClr val="FFFFCC"/>
                </a:solidFill>
                <a:latin typeface="Times New Roman"/>
                <a:cs typeface="Times New Roman"/>
              </a:rPr>
              <a:t>officer </a:t>
            </a:r>
            <a:r>
              <a:rPr sz="2000" b="1" spc="-10" dirty="0" smtClean="0">
                <a:solidFill>
                  <a:srgbClr val="FFFFCC"/>
                </a:solidFill>
                <a:latin typeface="Times New Roman"/>
                <a:cs typeface="Times New Roman"/>
              </a:rPr>
              <a:t>traffic</a:t>
            </a:r>
            <a:endParaRPr sz="2000" dirty="0" smtClean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840"/>
              </a:spcBef>
            </a:pPr>
            <a:r>
              <a:rPr sz="2000" b="1" dirty="0" smtClean="0">
                <a:solidFill>
                  <a:srgbClr val="FFFFCC"/>
                </a:solidFill>
                <a:latin typeface="Times New Roman"/>
                <a:cs typeface="Times New Roman"/>
              </a:rPr>
              <a:t>a</a:t>
            </a:r>
            <a:r>
              <a:rPr sz="2000" b="1" spc="-15" dirty="0" smtClean="0">
                <a:solidFill>
                  <a:srgbClr val="FFFFCC"/>
                </a:solidFill>
                <a:latin typeface="Times New Roman"/>
                <a:cs typeface="Times New Roman"/>
              </a:rPr>
              <a:t> </a:t>
            </a:r>
            <a:r>
              <a:rPr sz="2000" b="1" spc="-10" dirty="0" smtClean="0">
                <a:solidFill>
                  <a:srgbClr val="FFFFCC"/>
                </a:solidFill>
                <a:latin typeface="Times New Roman"/>
                <a:cs typeface="Times New Roman"/>
              </a:rPr>
              <a:t>waiter</a:t>
            </a:r>
            <a:endParaRPr sz="2000" dirty="0">
              <a:latin typeface="Times New Roman"/>
              <a:cs typeface="Times New Roman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742950" y="4705350"/>
            <a:ext cx="8267700" cy="495300"/>
            <a:chOff x="742950" y="4705350"/>
            <a:chExt cx="8267700" cy="495300"/>
          </a:xfrm>
        </p:grpSpPr>
        <p:pic>
          <p:nvPicPr>
            <p:cNvPr id="28" name="object 28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762000" y="4724400"/>
              <a:ext cx="8229600" cy="457200"/>
            </a:xfrm>
            <a:prstGeom prst="rect">
              <a:avLst/>
            </a:prstGeom>
          </p:spPr>
        </p:pic>
        <p:sp>
          <p:nvSpPr>
            <p:cNvPr id="29" name="object 29"/>
            <p:cNvSpPr/>
            <p:nvPr/>
          </p:nvSpPr>
          <p:spPr>
            <a:xfrm>
              <a:off x="762000" y="4724400"/>
              <a:ext cx="8229600" cy="457200"/>
            </a:xfrm>
            <a:custGeom>
              <a:avLst/>
              <a:gdLst/>
              <a:ahLst/>
              <a:cxnLst/>
              <a:rect l="l" t="t" r="r" b="b"/>
              <a:pathLst>
                <a:path w="8229600" h="457200">
                  <a:moveTo>
                    <a:pt x="0" y="457200"/>
                  </a:moveTo>
                  <a:lnTo>
                    <a:pt x="8229600" y="457200"/>
                  </a:lnTo>
                  <a:lnTo>
                    <a:pt x="8229600" y="0"/>
                  </a:lnTo>
                  <a:lnTo>
                    <a:pt x="0" y="0"/>
                  </a:lnTo>
                  <a:lnTo>
                    <a:pt x="0" y="457200"/>
                  </a:lnTo>
                  <a:close/>
                </a:path>
              </a:pathLst>
            </a:custGeom>
            <a:ln w="381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0" name="object 30"/>
          <p:cNvSpPr txBox="1"/>
          <p:nvPr/>
        </p:nvSpPr>
        <p:spPr>
          <a:xfrm>
            <a:off x="3775075" y="5362447"/>
            <a:ext cx="2113280" cy="6959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50520" marR="5080" indent="-338455">
              <a:lnSpc>
                <a:spcPct val="100000"/>
              </a:lnSpc>
              <a:spcBef>
                <a:spcPts val="95"/>
              </a:spcBef>
            </a:pPr>
            <a:r>
              <a:rPr sz="2200" b="1" spc="-20" dirty="0">
                <a:solidFill>
                  <a:srgbClr val="006699"/>
                </a:solidFill>
                <a:latin typeface="Times New Roman"/>
                <a:cs typeface="Times New Roman"/>
              </a:rPr>
              <a:t>“Medium-</a:t>
            </a:r>
            <a:r>
              <a:rPr sz="2200" b="1" spc="-10" dirty="0">
                <a:solidFill>
                  <a:srgbClr val="006699"/>
                </a:solidFill>
                <a:latin typeface="Times New Roman"/>
                <a:cs typeface="Times New Roman"/>
              </a:rPr>
              <a:t>Stress” occupations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>
            <a:spLocks noGrp="1"/>
          </p:cNvSpPr>
          <p:nvPr>
            <p:ph type="title"/>
          </p:nvPr>
        </p:nvSpPr>
        <p:spPr>
          <a:xfrm>
            <a:off x="459740" y="618185"/>
            <a:ext cx="495681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Stress</a:t>
            </a:r>
            <a:r>
              <a:rPr spc="-130" dirty="0"/>
              <a:t> </a:t>
            </a:r>
            <a:r>
              <a:rPr dirty="0"/>
              <a:t>and</a:t>
            </a:r>
            <a:r>
              <a:rPr spc="-114" dirty="0"/>
              <a:t> </a:t>
            </a:r>
            <a:r>
              <a:rPr spc="-10" dirty="0"/>
              <a:t>occupations</a:t>
            </a:r>
          </a:p>
        </p:txBody>
      </p:sp>
    </p:spTree>
    <p:extLst>
      <p:ext uri="{BB962C8B-B14F-4D97-AF65-F5344CB8AC3E}">
        <p14:creationId xmlns:p14="http://schemas.microsoft.com/office/powerpoint/2010/main" val="82317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609600"/>
            <a:ext cx="7634605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3200" b="0" spc="-90" dirty="0">
                <a:solidFill>
                  <a:srgbClr val="FF0000"/>
                </a:solidFill>
                <a:latin typeface="Times New Roman"/>
                <a:cs typeface="Times New Roman"/>
              </a:rPr>
              <a:t>We</a:t>
            </a:r>
            <a:r>
              <a:rPr sz="3200" b="0" spc="-3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0" dirty="0">
                <a:solidFill>
                  <a:srgbClr val="FF0000"/>
                </a:solidFill>
                <a:latin typeface="Times New Roman"/>
                <a:cs typeface="Times New Roman"/>
              </a:rPr>
              <a:t>can</a:t>
            </a:r>
            <a:r>
              <a:rPr sz="3200" b="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0" dirty="0">
                <a:solidFill>
                  <a:srgbClr val="FF0000"/>
                </a:solidFill>
                <a:latin typeface="Times New Roman"/>
                <a:cs typeface="Times New Roman"/>
              </a:rPr>
              <a:t>conclude</a:t>
            </a:r>
            <a:r>
              <a:rPr sz="3200" b="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0" dirty="0">
                <a:solidFill>
                  <a:srgbClr val="FF0000"/>
                </a:solidFill>
                <a:latin typeface="Times New Roman"/>
                <a:cs typeface="Times New Roman"/>
              </a:rPr>
              <a:t>that</a:t>
            </a:r>
            <a:r>
              <a:rPr sz="3200" b="0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0" dirty="0">
                <a:solidFill>
                  <a:srgbClr val="FF0000"/>
                </a:solidFill>
                <a:latin typeface="Times New Roman"/>
                <a:cs typeface="Times New Roman"/>
              </a:rPr>
              <a:t>when</a:t>
            </a:r>
            <a:r>
              <a:rPr sz="3200" b="0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0" dirty="0">
                <a:solidFill>
                  <a:srgbClr val="FF0000"/>
                </a:solidFill>
                <a:latin typeface="Times New Roman"/>
                <a:cs typeface="Times New Roman"/>
              </a:rPr>
              <a:t>some</a:t>
            </a:r>
            <a:r>
              <a:rPr sz="3200" b="0" spc="-3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0" spc="-10" dirty="0">
                <a:solidFill>
                  <a:srgbClr val="FF0000"/>
                </a:solidFill>
                <a:latin typeface="Times New Roman"/>
                <a:cs typeface="Times New Roman"/>
              </a:rPr>
              <a:t>stressor </a:t>
            </a:r>
            <a:r>
              <a:rPr sz="3200" b="0" dirty="0">
                <a:solidFill>
                  <a:srgbClr val="FF0000"/>
                </a:solidFill>
                <a:latin typeface="Times New Roman"/>
                <a:cs typeface="Times New Roman"/>
              </a:rPr>
              <a:t>acts</a:t>
            </a:r>
            <a:r>
              <a:rPr sz="3200" b="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0" dirty="0">
                <a:solidFill>
                  <a:srgbClr val="FF0000"/>
                </a:solidFill>
                <a:latin typeface="Times New Roman"/>
                <a:cs typeface="Times New Roman"/>
              </a:rPr>
              <a:t>on</a:t>
            </a:r>
            <a:r>
              <a:rPr sz="3200" b="0" spc="-7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0" dirty="0">
                <a:solidFill>
                  <a:srgbClr val="FF0000"/>
                </a:solidFill>
                <a:latin typeface="Times New Roman"/>
                <a:cs typeface="Times New Roman"/>
              </a:rPr>
              <a:t>the</a:t>
            </a:r>
            <a:r>
              <a:rPr sz="3200" b="0" spc="-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0" dirty="0">
                <a:solidFill>
                  <a:srgbClr val="FF0000"/>
                </a:solidFill>
                <a:latin typeface="Times New Roman"/>
                <a:cs typeface="Times New Roman"/>
              </a:rPr>
              <a:t>organism</a:t>
            </a:r>
            <a:r>
              <a:rPr sz="3200" b="0" spc="-8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0" dirty="0">
                <a:solidFill>
                  <a:srgbClr val="FF0000"/>
                </a:solidFill>
                <a:latin typeface="Times New Roman"/>
                <a:cs typeface="Times New Roman"/>
              </a:rPr>
              <a:t>the</a:t>
            </a:r>
            <a:r>
              <a:rPr sz="3200" b="0" spc="-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0" dirty="0">
                <a:solidFill>
                  <a:srgbClr val="FF0000"/>
                </a:solidFill>
                <a:latin typeface="Times New Roman"/>
                <a:cs typeface="Times New Roman"/>
              </a:rPr>
              <a:t>result</a:t>
            </a:r>
            <a:r>
              <a:rPr sz="3200" b="0" spc="-7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0" dirty="0">
                <a:solidFill>
                  <a:srgbClr val="FF0000"/>
                </a:solidFill>
                <a:latin typeface="Times New Roman"/>
                <a:cs typeface="Times New Roman"/>
              </a:rPr>
              <a:t>can</a:t>
            </a:r>
            <a:r>
              <a:rPr sz="3200" b="0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3200" b="0" spc="-25" dirty="0">
                <a:solidFill>
                  <a:srgbClr val="FF0000"/>
                </a:solidFill>
                <a:latin typeface="Times New Roman"/>
                <a:cs typeface="Times New Roman"/>
              </a:rPr>
              <a:t>be:</a:t>
            </a:r>
            <a:endParaRPr sz="32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8200" y="2098023"/>
            <a:ext cx="7544434" cy="231794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67335" marR="5080" indent="-255270">
              <a:lnSpc>
                <a:spcPct val="100000"/>
              </a:lnSpc>
              <a:spcBef>
                <a:spcPts val="95"/>
              </a:spcBef>
              <a:buFont typeface="Georgia"/>
              <a:buChar char="•"/>
              <a:tabLst>
                <a:tab pos="268605" algn="l"/>
              </a:tabLst>
            </a:pPr>
            <a:r>
              <a:rPr sz="2400" b="1" dirty="0">
                <a:latin typeface="Times New Roman"/>
                <a:cs typeface="Times New Roman"/>
              </a:rPr>
              <a:t>adaptation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(coping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changes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without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disease), 	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mechanisms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negative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positive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feedback 	</a:t>
            </a:r>
            <a:r>
              <a:rPr sz="2400" dirty="0">
                <a:latin typeface="Times New Roman"/>
                <a:cs typeface="Times New Roman"/>
              </a:rPr>
              <a:t>restore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equilibrium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state</a:t>
            </a: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45"/>
              </a:spcBef>
              <a:buFont typeface="Georgia"/>
              <a:buChar char="•"/>
            </a:pPr>
            <a:endParaRPr sz="2400" dirty="0">
              <a:latin typeface="Times New Roman"/>
              <a:cs typeface="Times New Roman"/>
            </a:endParaRPr>
          </a:p>
          <a:p>
            <a:pPr marL="267335" marR="458470" indent="-255270">
              <a:lnSpc>
                <a:spcPct val="100000"/>
              </a:lnSpc>
              <a:buFont typeface="Georgia"/>
              <a:buChar char="•"/>
              <a:tabLst>
                <a:tab pos="268605" algn="l"/>
              </a:tabLst>
            </a:pPr>
            <a:r>
              <a:rPr sz="2400" b="1" dirty="0">
                <a:latin typeface="Times New Roman"/>
                <a:cs typeface="Times New Roman"/>
              </a:rPr>
              <a:t>maladaptation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(the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onset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changes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leading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to 	</a:t>
            </a:r>
            <a:r>
              <a:rPr sz="2400" spc="-10" dirty="0">
                <a:latin typeface="Times New Roman"/>
                <a:cs typeface="Times New Roman"/>
              </a:rPr>
              <a:t>disease)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5506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" y="541985"/>
            <a:ext cx="8453119" cy="553998"/>
          </a:xfrm>
        </p:spPr>
        <p:txBody>
          <a:bodyPr/>
          <a:lstStyle/>
          <a:p>
            <a:r>
              <a:rPr lang="en-US" sz="3600" dirty="0" smtClean="0"/>
              <a:t>ADAPTATION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318022"/>
            <a:ext cx="8222106" cy="5539978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400" i="1" dirty="0" smtClean="0">
                <a:solidFill>
                  <a:srgbClr val="FF0000"/>
                </a:solidFill>
              </a:rPr>
              <a:t>Adaptation</a:t>
            </a:r>
            <a:r>
              <a:rPr lang="en-US" sz="2400" dirty="0" smtClean="0"/>
              <a:t> is defined as </a:t>
            </a:r>
            <a:r>
              <a:rPr lang="en-US" sz="2400" b="1" dirty="0" smtClean="0"/>
              <a:t>adjustment of an organism to a changing </a:t>
            </a:r>
            <a:r>
              <a:rPr lang="en-US" sz="2400" b="1" dirty="0" err="1" smtClean="0"/>
              <a:t>enviroment</a:t>
            </a:r>
            <a:r>
              <a:rPr lang="en-US" sz="2400" dirty="0" smtClean="0"/>
              <a:t>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It refers to adjustments that are made as a result of stimulation or change, with the end result of modifying the original situation.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b="1" dirty="0" smtClean="0"/>
              <a:t>An adaptive response is a type of negative feedback </a:t>
            </a:r>
            <a:r>
              <a:rPr lang="en-US" sz="2400" dirty="0" smtClean="0"/>
              <a:t>that maintains the organism in the steady state.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Physiological adaptation refers to the adjustments made by the organs and systems to stress or physiological disruption.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This response is often called compensation of abnormal stimuli.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i="1" dirty="0" smtClean="0">
                <a:solidFill>
                  <a:srgbClr val="FF0000"/>
                </a:solidFill>
              </a:rPr>
              <a:t>Maladaptation</a:t>
            </a:r>
            <a:r>
              <a:rPr lang="en-US" sz="2400" dirty="0" smtClean="0"/>
              <a:t> is a disruptive, a </a:t>
            </a:r>
            <a:r>
              <a:rPr lang="en-US" sz="2400" b="1" dirty="0" smtClean="0"/>
              <a:t>disordering of the physiologic response.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b="1" dirty="0" smtClean="0"/>
              <a:t>This positive feedback </a:t>
            </a:r>
            <a:r>
              <a:rPr lang="en-US" sz="2400" dirty="0" smtClean="0"/>
              <a:t>can be considered a vicious cycle-if not interrupted, it can cause illness and death.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1631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" y="541985"/>
            <a:ext cx="8453119" cy="553998"/>
          </a:xfrm>
        </p:spPr>
        <p:txBody>
          <a:bodyPr/>
          <a:lstStyle/>
          <a:p>
            <a:r>
              <a:rPr lang="en-US" sz="3600" dirty="0" smtClean="0"/>
              <a:t>Stages of the General adaptation syndrome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537461"/>
            <a:ext cx="8603106" cy="2954655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The GAS may be elicited by a variety of stimuli or stressors and may be physiologic, psychogenic, sociocultural, or </a:t>
            </a:r>
            <a:r>
              <a:rPr lang="en-US" sz="2400" dirty="0" err="1" smtClean="0"/>
              <a:t>enviromental</a:t>
            </a:r>
            <a:r>
              <a:rPr lang="en-US" sz="2400" dirty="0" smtClean="0"/>
              <a:t> in nature.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4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GAS is described in the following three stages: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Alarm stage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Stage of resistance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Stage of exhaustion.</a:t>
            </a:r>
            <a:endParaRPr lang="en-US" sz="2400" dirty="0"/>
          </a:p>
        </p:txBody>
      </p:sp>
      <p:pic>
        <p:nvPicPr>
          <p:cNvPr id="4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181600" y="3505200"/>
            <a:ext cx="36576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65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609600"/>
            <a:ext cx="883920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26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7461"/>
            <a:ext cx="7772400" cy="3323987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Physiological functions that promote health are influenced by various changes in life‒style.</a:t>
            </a:r>
            <a:endParaRPr lang="sr-Latn-RS" sz="2400" dirty="0" smtClean="0"/>
          </a:p>
          <a:p>
            <a:pPr marL="457200" indent="-457200">
              <a:buFont typeface="Arial" pitchFamily="34" charset="0"/>
              <a:buChar char="•"/>
            </a:pPr>
            <a:endParaRPr lang="en-US" sz="24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Stress, both physiological and psychological, and the adaptations of the body to the stressors are part of normal daily living.</a:t>
            </a:r>
            <a:endParaRPr lang="sr-Latn-RS" sz="2400" dirty="0" smtClean="0"/>
          </a:p>
          <a:p>
            <a:pPr marL="457200" indent="-457200">
              <a:buFont typeface="Arial" pitchFamily="34" charset="0"/>
              <a:buChar char="•"/>
            </a:pPr>
            <a:endParaRPr lang="en-US" sz="24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The effect of the stress is a part of a large numbers of factors involved in the maintenance of homeostasis.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4120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5440" y="541985"/>
            <a:ext cx="8453119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54810">
              <a:lnSpc>
                <a:spcPct val="100000"/>
              </a:lnSpc>
              <a:spcBef>
                <a:spcPts val="95"/>
              </a:spcBef>
            </a:pPr>
            <a:r>
              <a:rPr sz="3600" dirty="0"/>
              <a:t>Alarm</a:t>
            </a:r>
            <a:r>
              <a:rPr sz="3600" spc="-170" dirty="0"/>
              <a:t> </a:t>
            </a:r>
            <a:r>
              <a:rPr sz="3600" dirty="0"/>
              <a:t>reaction</a:t>
            </a:r>
            <a:r>
              <a:rPr sz="3600" spc="-165" dirty="0"/>
              <a:t> </a:t>
            </a:r>
            <a:r>
              <a:rPr sz="3600" spc="-10" dirty="0"/>
              <a:t>stage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40868" y="1621281"/>
            <a:ext cx="7741920" cy="283859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67335" indent="-254635">
              <a:lnSpc>
                <a:spcPct val="100000"/>
              </a:lnSpc>
              <a:spcBef>
                <a:spcPts val="95"/>
              </a:spcBef>
              <a:buFont typeface="Arial MT"/>
              <a:buChar char="•"/>
              <a:tabLst>
                <a:tab pos="267335" algn="l"/>
              </a:tabLst>
            </a:pPr>
            <a:r>
              <a:rPr sz="2800" spc="-10" dirty="0">
                <a:latin typeface="Times New Roman"/>
                <a:cs typeface="Times New Roman"/>
              </a:rPr>
              <a:t>“</a:t>
            </a:r>
            <a:r>
              <a:rPr sz="2400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fight-</a:t>
            </a:r>
            <a:r>
              <a:rPr sz="2400" i="1" spc="-35" dirty="0">
                <a:solidFill>
                  <a:srgbClr val="FF0000"/>
                </a:solidFill>
                <a:latin typeface="Times New Roman"/>
                <a:cs typeface="Times New Roman"/>
              </a:rPr>
              <a:t>or-</a:t>
            </a:r>
            <a:r>
              <a:rPr sz="2400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flight</a:t>
            </a:r>
            <a:r>
              <a:rPr sz="2400" spc="-10" dirty="0">
                <a:latin typeface="Times New Roman"/>
                <a:cs typeface="Times New Roman"/>
              </a:rPr>
              <a:t>”</a:t>
            </a: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40"/>
              </a:spcBef>
              <a:buFont typeface="Arial MT"/>
              <a:buChar char="•"/>
            </a:pPr>
            <a:endParaRPr sz="2400" dirty="0">
              <a:latin typeface="Times New Roman"/>
              <a:cs typeface="Times New Roman"/>
            </a:endParaRPr>
          </a:p>
          <a:p>
            <a:pPr marL="266700" marR="5080" indent="-254635">
              <a:lnSpc>
                <a:spcPct val="100000"/>
              </a:lnSpc>
              <a:spcBef>
                <a:spcPts val="5"/>
              </a:spcBef>
              <a:buFont typeface="Arial MT"/>
              <a:buChar char="•"/>
              <a:tabLst>
                <a:tab pos="268605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sympathetic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nervous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system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activated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the 	</a:t>
            </a:r>
            <a:r>
              <a:rPr sz="2400" dirty="0">
                <a:latin typeface="Times New Roman"/>
                <a:cs typeface="Times New Roman"/>
              </a:rPr>
              <a:t>secretion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epinephrine</a:t>
            </a:r>
            <a:r>
              <a:rPr sz="2400" spc="-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norepinephrine</a:t>
            </a:r>
            <a:r>
              <a:rPr sz="2400" spc="-8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is </a:t>
            </a:r>
            <a:r>
              <a:rPr sz="2400" spc="-10" dirty="0" smtClean="0">
                <a:latin typeface="Times New Roman"/>
                <a:cs typeface="Times New Roman"/>
              </a:rPr>
              <a:t>enhanced</a:t>
            </a: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40"/>
              </a:spcBef>
              <a:buFont typeface="Arial MT"/>
              <a:buChar char="•"/>
            </a:pPr>
            <a:endParaRPr sz="2400" dirty="0">
              <a:latin typeface="Times New Roman"/>
              <a:cs typeface="Times New Roman"/>
            </a:endParaRPr>
          </a:p>
          <a:p>
            <a:pPr marL="266700" marR="151130" indent="-254635">
              <a:lnSpc>
                <a:spcPct val="100000"/>
              </a:lnSpc>
              <a:buFont typeface="Arial MT"/>
              <a:buChar char="•"/>
              <a:tabLst>
                <a:tab pos="268605" algn="l"/>
              </a:tabLst>
            </a:pPr>
            <a:r>
              <a:rPr sz="2400" dirty="0">
                <a:latin typeface="Times New Roman"/>
                <a:cs typeface="Times New Roman"/>
              </a:rPr>
              <a:t>CRF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secreted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from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hypothalamus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and 	</a:t>
            </a:r>
            <a:r>
              <a:rPr sz="2400" spc="-10" dirty="0">
                <a:latin typeface="Times New Roman"/>
                <a:cs typeface="Times New Roman"/>
              </a:rPr>
              <a:t>stimulates</a:t>
            </a:r>
            <a:r>
              <a:rPr sz="2400" spc="-1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ACTH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secretion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from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pituitary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gland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3267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Alarm stage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549598"/>
            <a:ext cx="8679306" cy="5232202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/>
              <a:t>In the alarm stage, a stressor causes an initial activation of the defensive abilities of the body.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</a:rPr>
              <a:t>The so-called </a:t>
            </a:r>
            <a:r>
              <a:rPr lang="sr-Latn-RS" sz="2000" b="1" dirty="0">
                <a:solidFill>
                  <a:srgbClr val="FF0000"/>
                </a:solidFill>
              </a:rPr>
              <a:t>„</a:t>
            </a:r>
            <a:r>
              <a:rPr lang="en-US" sz="2000" b="1" dirty="0">
                <a:solidFill>
                  <a:srgbClr val="FF0000"/>
                </a:solidFill>
              </a:rPr>
              <a:t>fight or flight</a:t>
            </a:r>
            <a:r>
              <a:rPr lang="sr-Latn-RS" sz="2000" b="1" dirty="0">
                <a:solidFill>
                  <a:srgbClr val="FF0000"/>
                </a:solidFill>
              </a:rPr>
              <a:t>“mechanism is activated mainly through sympatetic nervous system (SNS), which releases two catecholamines, norepinephrine and epinephrine</a:t>
            </a:r>
            <a:r>
              <a:rPr lang="sr-Latn-RS" sz="2000" dirty="0">
                <a:solidFill>
                  <a:srgbClr val="FF0000"/>
                </a:solidFill>
              </a:rPr>
              <a:t>.</a:t>
            </a:r>
          </a:p>
          <a:p>
            <a:pPr marL="457200" indent="-457200">
              <a:buFont typeface="Arial" pitchFamily="34" charset="0"/>
              <a:buChar char="•"/>
            </a:pPr>
            <a:endParaRPr lang="sr-Latn-RS" sz="2000" dirty="0">
              <a:solidFill>
                <a:srgbClr val="FF0000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sr-Latn-RS" sz="2000" dirty="0"/>
              <a:t>These hormones cause vasoconstriction in the skin, viscera and kidneys and vasodilation in the vessels of the heart and sceletal muscles.</a:t>
            </a:r>
          </a:p>
          <a:p>
            <a:pPr marL="457200" indent="-457200">
              <a:buFont typeface="Arial" pitchFamily="34" charset="0"/>
              <a:buChar char="•"/>
            </a:pPr>
            <a:endParaRPr lang="sr-Latn-RS" sz="2000" dirty="0"/>
          </a:p>
          <a:p>
            <a:pPr marL="457200" indent="-457200">
              <a:buFont typeface="Arial" pitchFamily="34" charset="0"/>
              <a:buChar char="•"/>
            </a:pPr>
            <a:r>
              <a:rPr lang="sr-Latn-RS" sz="2000" dirty="0"/>
              <a:t>They produce an increased rate and force of cardiac contractions, and increased the systemic blood pressure.</a:t>
            </a:r>
          </a:p>
          <a:p>
            <a:pPr marL="457200" indent="-457200">
              <a:buFont typeface="Arial" pitchFamily="34" charset="0"/>
              <a:buChar char="•"/>
            </a:pPr>
            <a:endParaRPr lang="sr-Latn-RS" sz="2000" dirty="0"/>
          </a:p>
          <a:p>
            <a:pPr marL="457200" indent="-457200">
              <a:buFont typeface="Arial" pitchFamily="34" charset="0"/>
              <a:buChar char="•"/>
            </a:pPr>
            <a:r>
              <a:rPr lang="sr-Latn-RS" sz="2000" dirty="0"/>
              <a:t>These physiological actions prepared the body for an assault.</a:t>
            </a:r>
            <a:endParaRPr lang="en-US" sz="2000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/>
              <a:t>The </a:t>
            </a:r>
            <a:r>
              <a:rPr lang="en-US" sz="2000" b="1" dirty="0" smtClean="0"/>
              <a:t>hypothalamus</a:t>
            </a:r>
            <a:r>
              <a:rPr lang="en-US" sz="2000" dirty="0" smtClean="0"/>
              <a:t> is activated </a:t>
            </a:r>
            <a:r>
              <a:rPr lang="en-US" sz="2000" dirty="0" err="1" smtClean="0"/>
              <a:t>realising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corticotropin-realising</a:t>
            </a:r>
            <a:r>
              <a:rPr lang="en-US" sz="2000" dirty="0" smtClean="0">
                <a:solidFill>
                  <a:srgbClr val="FF0000"/>
                </a:solidFill>
              </a:rPr>
              <a:t> hormone </a:t>
            </a:r>
            <a:r>
              <a:rPr lang="en-US" sz="2000" dirty="0" smtClean="0"/>
              <a:t>which stimulates the </a:t>
            </a:r>
            <a:r>
              <a:rPr lang="en-US" sz="2000" b="1" dirty="0" err="1" smtClean="0"/>
              <a:t>adenohypophysis</a:t>
            </a:r>
            <a:r>
              <a:rPr lang="sr-Latn-RS" sz="2000" b="1" dirty="0"/>
              <a:t> </a:t>
            </a:r>
            <a:r>
              <a:rPr lang="en-US" sz="2000" dirty="0" smtClean="0"/>
              <a:t>to </a:t>
            </a:r>
            <a:r>
              <a:rPr lang="en-US" sz="2000" dirty="0" err="1" smtClean="0"/>
              <a:t>realise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adrenocorticotropic hormone </a:t>
            </a:r>
            <a:r>
              <a:rPr lang="en-US" sz="2000" dirty="0" smtClean="0"/>
              <a:t>(ACTH).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Glucocorticoids</a:t>
            </a:r>
            <a:r>
              <a:rPr lang="en-US" sz="2000" dirty="0" smtClean="0"/>
              <a:t> from the adrenal cortex are then released. </a:t>
            </a:r>
            <a:endParaRPr lang="sr-Latn-RS" sz="2000" dirty="0" smtClean="0"/>
          </a:p>
        </p:txBody>
      </p:sp>
    </p:spTree>
    <p:extLst>
      <p:ext uri="{BB962C8B-B14F-4D97-AF65-F5344CB8AC3E}">
        <p14:creationId xmlns:p14="http://schemas.microsoft.com/office/powerpoint/2010/main" val="17455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90881" y="685800"/>
            <a:ext cx="8453119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4625">
              <a:lnSpc>
                <a:spcPct val="100000"/>
              </a:lnSpc>
              <a:spcBef>
                <a:spcPts val="95"/>
              </a:spcBef>
            </a:pPr>
            <a:r>
              <a:rPr sz="3600" dirty="0"/>
              <a:t>Alarm</a:t>
            </a:r>
            <a:r>
              <a:rPr sz="3600" spc="-125" dirty="0"/>
              <a:t> </a:t>
            </a:r>
            <a:r>
              <a:rPr sz="3600" dirty="0"/>
              <a:t>reaction</a:t>
            </a:r>
            <a:r>
              <a:rPr sz="3600" spc="-114" dirty="0"/>
              <a:t> </a:t>
            </a:r>
            <a:r>
              <a:rPr sz="3600" dirty="0"/>
              <a:t>stage:</a:t>
            </a:r>
            <a:r>
              <a:rPr sz="3600" spc="-120" dirty="0"/>
              <a:t> </a:t>
            </a:r>
            <a:r>
              <a:rPr sz="3600" dirty="0"/>
              <a:t>two</a:t>
            </a:r>
            <a:r>
              <a:rPr sz="3600" spc="-110" dirty="0"/>
              <a:t> </a:t>
            </a:r>
            <a:r>
              <a:rPr sz="3600" spc="-10" dirty="0"/>
              <a:t>phases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33400" y="1624753"/>
            <a:ext cx="7992745" cy="3566874"/>
          </a:xfrm>
          <a:prstGeom prst="rect">
            <a:avLst/>
          </a:prstGeom>
        </p:spPr>
        <p:txBody>
          <a:bodyPr vert="horz" wrap="square" lIns="0" tIns="59690" rIns="0" bIns="0" rtlCol="0">
            <a:spAutoFit/>
          </a:bodyPr>
          <a:lstStyle/>
          <a:p>
            <a:pPr marL="230504" marR="5080" indent="-218440">
              <a:lnSpc>
                <a:spcPts val="3030"/>
              </a:lnSpc>
              <a:spcBef>
                <a:spcPts val="470"/>
              </a:spcBef>
              <a:buFont typeface="Arial MT"/>
              <a:buChar char="•"/>
              <a:tabLst>
                <a:tab pos="231775" algn="l"/>
              </a:tabLst>
            </a:pPr>
            <a:r>
              <a:rPr sz="2400" b="1" dirty="0">
                <a:latin typeface="Times New Roman"/>
                <a:cs typeface="Times New Roman"/>
              </a:rPr>
              <a:t>Shock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phase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endParaRPr lang="sr-Latn-RS" sz="2400" b="1" spc="-25" dirty="0" smtClean="0">
              <a:latin typeface="Times New Roman"/>
              <a:cs typeface="Times New Roman"/>
            </a:endParaRPr>
          </a:p>
          <a:p>
            <a:pPr marL="12064" marR="5080">
              <a:lnSpc>
                <a:spcPts val="3030"/>
              </a:lnSpc>
              <a:spcBef>
                <a:spcPts val="470"/>
              </a:spcBef>
              <a:tabLst>
                <a:tab pos="231775" algn="l"/>
              </a:tabLst>
            </a:pPr>
            <a:r>
              <a:rPr sz="2400" spc="-10" dirty="0" smtClean="0">
                <a:latin typeface="Times New Roman"/>
                <a:cs typeface="Times New Roman"/>
              </a:rPr>
              <a:t>(</a:t>
            </a:r>
            <a:r>
              <a:rPr sz="2400" spc="-10" dirty="0">
                <a:latin typeface="Times New Roman"/>
                <a:cs typeface="Times New Roman"/>
              </a:rPr>
              <a:t>short-</a:t>
            </a:r>
            <a:r>
              <a:rPr sz="2400" dirty="0">
                <a:latin typeface="Times New Roman"/>
                <a:cs typeface="Times New Roman"/>
              </a:rPr>
              <a:t>lived,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not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all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defense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forces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25" dirty="0" smtClean="0">
                <a:latin typeface="Times New Roman"/>
                <a:cs typeface="Times New Roman"/>
              </a:rPr>
              <a:t>of</a:t>
            </a:r>
            <a:r>
              <a:rPr lang="sr-Latn-RS" sz="2400" spc="-25" dirty="0" smtClean="0">
                <a:latin typeface="Times New Roman"/>
                <a:cs typeface="Times New Roman"/>
              </a:rPr>
              <a:t> </a:t>
            </a:r>
            <a:r>
              <a:rPr sz="2400" dirty="0" smtClean="0">
                <a:latin typeface="Times New Roman"/>
                <a:cs typeface="Times New Roman"/>
              </a:rPr>
              <a:t>the</a:t>
            </a:r>
            <a:r>
              <a:rPr sz="2400" spc="-50" dirty="0" smtClean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organism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are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mobilized)</a:t>
            </a: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5"/>
              </a:spcBef>
            </a:pPr>
            <a:endParaRPr sz="2400" dirty="0">
              <a:latin typeface="Times New Roman"/>
              <a:cs typeface="Times New Roman"/>
            </a:endParaRPr>
          </a:p>
          <a:p>
            <a:pPr marL="231775" marR="229235" indent="-224154">
              <a:lnSpc>
                <a:spcPct val="90000"/>
              </a:lnSpc>
              <a:buSzPct val="96428"/>
              <a:buFont typeface="Wingdings"/>
              <a:buChar char=""/>
              <a:tabLst>
                <a:tab pos="231775" algn="l"/>
                <a:tab pos="290195" algn="l"/>
              </a:tabLst>
            </a:pPr>
            <a:r>
              <a:rPr sz="2400" dirty="0">
                <a:latin typeface="Times New Roman"/>
                <a:cs typeface="Times New Roman"/>
              </a:rPr>
              <a:t>	characterized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by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relative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insufficiency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adrenal </a:t>
            </a:r>
            <a:r>
              <a:rPr sz="2400" dirty="0">
                <a:latin typeface="Times New Roman"/>
                <a:cs typeface="Times New Roman"/>
              </a:rPr>
              <a:t>cortex,</a:t>
            </a:r>
            <a:r>
              <a:rPr sz="2400" spc="-1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with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symptoms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reminiscent</a:t>
            </a:r>
            <a:r>
              <a:rPr sz="2400" spc="-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17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Addison's disease</a:t>
            </a: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0"/>
              </a:spcBef>
            </a:pPr>
            <a:endParaRPr sz="2400" dirty="0">
              <a:latin typeface="Times New Roman"/>
              <a:cs typeface="Times New Roman"/>
            </a:endParaRPr>
          </a:p>
          <a:p>
            <a:pPr marL="230504" marR="586105" indent="-218440">
              <a:lnSpc>
                <a:spcPts val="3020"/>
              </a:lnSpc>
              <a:spcBef>
                <a:spcPts val="5"/>
              </a:spcBef>
              <a:buFont typeface="Arial MT"/>
              <a:buChar char="•"/>
              <a:tabLst>
                <a:tab pos="231775" algn="l"/>
              </a:tabLst>
            </a:pPr>
            <a:r>
              <a:rPr sz="2400" b="1" dirty="0">
                <a:latin typeface="Times New Roman"/>
                <a:cs typeface="Times New Roman"/>
              </a:rPr>
              <a:t>Antishock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phase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endParaRPr lang="sr-Latn-RS" sz="2400" b="1" spc="-60" dirty="0" smtClean="0">
              <a:latin typeface="Times New Roman"/>
              <a:cs typeface="Times New Roman"/>
            </a:endParaRPr>
          </a:p>
          <a:p>
            <a:pPr marL="12064" marR="586105">
              <a:lnSpc>
                <a:spcPts val="3020"/>
              </a:lnSpc>
              <a:spcBef>
                <a:spcPts val="5"/>
              </a:spcBef>
              <a:tabLst>
                <a:tab pos="231775" algn="l"/>
              </a:tabLst>
            </a:pPr>
            <a:r>
              <a:rPr sz="2400" dirty="0" smtClean="0">
                <a:latin typeface="Times New Roman"/>
                <a:cs typeface="Times New Roman"/>
              </a:rPr>
              <a:t>(</a:t>
            </a:r>
            <a:r>
              <a:rPr sz="2400" dirty="0">
                <a:latin typeface="Times New Roman"/>
                <a:cs typeface="Times New Roman"/>
              </a:rPr>
              <a:t>mobilized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defense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forces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the </a:t>
            </a:r>
            <a:r>
              <a:rPr sz="2400" spc="-10" dirty="0" smtClean="0">
                <a:latin typeface="Times New Roman"/>
                <a:cs typeface="Times New Roman"/>
              </a:rPr>
              <a:t>organism</a:t>
            </a:r>
            <a:r>
              <a:rPr sz="2400" spc="-10" dirty="0">
                <a:latin typeface="Times New Roman"/>
                <a:cs typeface="Times New Roman"/>
              </a:rPr>
              <a:t>)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0509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66800"/>
            <a:ext cx="82296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532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97458" y="664210"/>
            <a:ext cx="7087870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600" dirty="0"/>
              <a:t>Stage</a:t>
            </a:r>
            <a:r>
              <a:rPr sz="3600" spc="-110" dirty="0"/>
              <a:t> </a:t>
            </a:r>
            <a:r>
              <a:rPr sz="3600" dirty="0"/>
              <a:t>of</a:t>
            </a:r>
            <a:r>
              <a:rPr sz="3600" spc="-90" dirty="0"/>
              <a:t> </a:t>
            </a:r>
            <a:r>
              <a:rPr sz="3600" dirty="0"/>
              <a:t>resistance</a:t>
            </a:r>
            <a:r>
              <a:rPr sz="3600" spc="-105" dirty="0"/>
              <a:t> </a:t>
            </a:r>
            <a:r>
              <a:rPr sz="3600" dirty="0"/>
              <a:t>or</a:t>
            </a:r>
            <a:r>
              <a:rPr sz="3600" spc="-180" dirty="0"/>
              <a:t> </a:t>
            </a:r>
            <a:r>
              <a:rPr sz="3600" spc="-10" dirty="0"/>
              <a:t>adaptation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38200" y="1697481"/>
            <a:ext cx="7070725" cy="277704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67335" marR="97790" indent="-255270">
              <a:lnSpc>
                <a:spcPct val="100000"/>
              </a:lnSpc>
              <a:spcBef>
                <a:spcPts val="95"/>
              </a:spcBef>
              <a:buFont typeface="Georgia"/>
              <a:buChar char="•"/>
              <a:tabLst>
                <a:tab pos="268605" algn="l"/>
              </a:tabLst>
            </a:pPr>
            <a:r>
              <a:rPr sz="2400" b="1" dirty="0">
                <a:latin typeface="Times New Roman"/>
                <a:cs typeface="Times New Roman"/>
              </a:rPr>
              <a:t>Homeostasis</a:t>
            </a:r>
            <a:r>
              <a:rPr sz="2400" b="1" spc="-3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is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reestablished</a:t>
            </a:r>
            <a:r>
              <a:rPr sz="2400" dirty="0">
                <a:latin typeface="Times New Roman"/>
                <a:cs typeface="Times New Roman"/>
              </a:rPr>
              <a:t>,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but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at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different, 	</a:t>
            </a:r>
            <a:r>
              <a:rPr sz="2400" i="1" dirty="0">
                <a:solidFill>
                  <a:srgbClr val="FF0000"/>
                </a:solidFill>
                <a:latin typeface="Times New Roman"/>
                <a:cs typeface="Times New Roman"/>
              </a:rPr>
              <a:t>abnormal</a:t>
            </a:r>
            <a:r>
              <a:rPr sz="2400" i="1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i="1" dirty="0">
                <a:solidFill>
                  <a:srgbClr val="FF0000"/>
                </a:solidFill>
                <a:latin typeface="Times New Roman"/>
                <a:cs typeface="Times New Roman"/>
              </a:rPr>
              <a:t>level</a:t>
            </a:r>
            <a:r>
              <a:rPr sz="2400" i="1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i="1" dirty="0">
                <a:solidFill>
                  <a:srgbClr val="FF0000"/>
                </a:solidFill>
                <a:latin typeface="Times New Roman"/>
                <a:cs typeface="Times New Roman"/>
              </a:rPr>
              <a:t>than</a:t>
            </a:r>
            <a:r>
              <a:rPr sz="2400" i="1" spc="-4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physiological</a:t>
            </a:r>
            <a:endParaRPr sz="2400" i="1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40"/>
              </a:spcBef>
              <a:buFont typeface="Georgia"/>
              <a:buChar char="•"/>
            </a:pP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ct val="100000"/>
              </a:lnSpc>
              <a:spcBef>
                <a:spcPts val="5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ability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react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stressors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returning</a:t>
            </a: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40"/>
              </a:spcBef>
              <a:buFont typeface="Georgia"/>
              <a:buChar char="•"/>
            </a:pPr>
            <a:endParaRPr sz="2400" dirty="0">
              <a:latin typeface="Times New Roman"/>
              <a:cs typeface="Times New Roman"/>
            </a:endParaRPr>
          </a:p>
          <a:p>
            <a:pPr marL="267335" marR="5080" indent="-255270">
              <a:lnSpc>
                <a:spcPct val="100000"/>
              </a:lnSpc>
              <a:buFont typeface="Georgia"/>
              <a:buChar char="•"/>
              <a:tabLst>
                <a:tab pos="268605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body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stabilizes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new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level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adapts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to 	</a:t>
            </a:r>
            <a:r>
              <a:rPr sz="2400" spc="-10" dirty="0">
                <a:latin typeface="Times New Roman"/>
                <a:cs typeface="Times New Roman"/>
              </a:rPr>
              <a:t>stress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3590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5440" y="541985"/>
            <a:ext cx="8453119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769110">
              <a:lnSpc>
                <a:spcPct val="100000"/>
              </a:lnSpc>
              <a:spcBef>
                <a:spcPts val="95"/>
              </a:spcBef>
            </a:pPr>
            <a:r>
              <a:rPr sz="3600" dirty="0"/>
              <a:t>Stage</a:t>
            </a:r>
            <a:r>
              <a:rPr sz="3600" spc="-70" dirty="0"/>
              <a:t> </a:t>
            </a:r>
            <a:r>
              <a:rPr sz="3600" dirty="0"/>
              <a:t>of</a:t>
            </a:r>
            <a:r>
              <a:rPr sz="3600" spc="-70" dirty="0"/>
              <a:t> </a:t>
            </a:r>
            <a:r>
              <a:rPr sz="3600" spc="-10" dirty="0"/>
              <a:t>resistance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69468" y="1578610"/>
            <a:ext cx="8086725" cy="371576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67970" indent="-255270">
              <a:lnSpc>
                <a:spcPts val="3345"/>
              </a:lnSpc>
              <a:spcBef>
                <a:spcPts val="95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lasts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from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48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hours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more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than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month</a:t>
            </a: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ts val="3345"/>
              </a:lnSpc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Glycocorticoid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secretion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increased</a:t>
            </a: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65"/>
              </a:spcBef>
              <a:buFont typeface="Georgia"/>
              <a:buChar char="•"/>
            </a:pP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ts val="3340"/>
              </a:lnSpc>
              <a:spcBef>
                <a:spcPts val="5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Corticoids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act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on:</a:t>
            </a:r>
            <a:endParaRPr sz="2400" dirty="0">
              <a:latin typeface="Times New Roman"/>
              <a:cs typeface="Times New Roman"/>
            </a:endParaRPr>
          </a:p>
          <a:p>
            <a:pPr marL="268605" marR="880744" indent="-260985">
              <a:lnSpc>
                <a:spcPts val="3030"/>
              </a:lnSpc>
              <a:spcBef>
                <a:spcPts val="355"/>
              </a:spcBef>
              <a:buSzPct val="96428"/>
              <a:buFont typeface="Wingdings"/>
              <a:buChar char=""/>
              <a:tabLst>
                <a:tab pos="268605" algn="l"/>
                <a:tab pos="290195" algn="l"/>
              </a:tabLst>
            </a:pPr>
            <a:r>
              <a:rPr sz="2400" dirty="0">
                <a:latin typeface="Times New Roman"/>
                <a:cs typeface="Times New Roman"/>
              </a:rPr>
              <a:t>	Organic</a:t>
            </a:r>
            <a:r>
              <a:rPr sz="2400" spc="-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Metabolism: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Increased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gluconeogenesis (Hyperglycemia)</a:t>
            </a:r>
            <a:endParaRPr sz="2400" dirty="0">
              <a:latin typeface="Times New Roman"/>
              <a:cs typeface="Times New Roman"/>
            </a:endParaRPr>
          </a:p>
          <a:p>
            <a:pPr marL="268605" marR="5080" indent="-260985">
              <a:lnSpc>
                <a:spcPts val="3020"/>
              </a:lnSpc>
              <a:spcBef>
                <a:spcPts val="300"/>
              </a:spcBef>
              <a:buSzPct val="96428"/>
              <a:buFont typeface="Wingdings"/>
              <a:buChar char=""/>
              <a:tabLst>
                <a:tab pos="268605" algn="l"/>
                <a:tab pos="290195" algn="l"/>
              </a:tabLst>
            </a:pPr>
            <a:r>
              <a:rPr sz="2400" dirty="0">
                <a:latin typeface="Times New Roman"/>
                <a:cs typeface="Times New Roman"/>
              </a:rPr>
              <a:t>	increased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degradation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proteins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lipids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-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catabolic stage</a:t>
            </a:r>
            <a:endParaRPr sz="2400" dirty="0">
              <a:latin typeface="Times New Roman"/>
              <a:cs typeface="Times New Roman"/>
            </a:endParaRPr>
          </a:p>
          <a:p>
            <a:pPr marL="268605" marR="1941195" indent="-260985">
              <a:lnSpc>
                <a:spcPts val="3030"/>
              </a:lnSpc>
              <a:spcBef>
                <a:spcPts val="300"/>
              </a:spcBef>
              <a:buSzPct val="96428"/>
              <a:buFont typeface="Wingdings"/>
              <a:buChar char=""/>
              <a:tabLst>
                <a:tab pos="268605" algn="l"/>
                <a:tab pos="290195" algn="l"/>
              </a:tabLst>
            </a:pPr>
            <a:r>
              <a:rPr sz="2400" dirty="0">
                <a:latin typeface="Times New Roman"/>
                <a:cs typeface="Times New Roman"/>
              </a:rPr>
              <a:t>	They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also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have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anti-inflammatory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and </a:t>
            </a:r>
            <a:r>
              <a:rPr sz="2400" dirty="0">
                <a:latin typeface="Times New Roman"/>
                <a:cs typeface="Times New Roman"/>
              </a:rPr>
              <a:t>immunosuppressive</a:t>
            </a:r>
            <a:r>
              <a:rPr sz="2400" spc="-1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effects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640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Stage of the resistance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537461"/>
            <a:ext cx="8001000" cy="4801314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sr-Latn-RS" sz="2400" b="1" dirty="0" smtClean="0"/>
              <a:t>In the stage of resistance, levels of corticosteroids, thyroid hormones, glucagon, and aldosterone are increased</a:t>
            </a:r>
            <a:r>
              <a:rPr lang="sr-Latn-RS" sz="2400" dirty="0" smtClean="0"/>
              <a:t>.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sr-Latn-RS" sz="2400" dirty="0" smtClean="0"/>
              <a:t>The adrenal cortex enlarges and secrets corticosteroids.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sr-Latn-RS" sz="2400" dirty="0" smtClean="0"/>
              <a:t>This </a:t>
            </a:r>
            <a:r>
              <a:rPr lang="sr-Latn-RS" sz="2400" b="1" dirty="0" smtClean="0"/>
              <a:t>increases blood sugar </a:t>
            </a:r>
            <a:r>
              <a:rPr lang="sr-Latn-RS" sz="2400" dirty="0" smtClean="0"/>
              <a:t>for available energy, and stabilizes the inflammatory response.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sr-Latn-RS" sz="2400" b="1" dirty="0" smtClean="0"/>
              <a:t>Immune supression </a:t>
            </a:r>
            <a:r>
              <a:rPr lang="sr-Latn-RS" sz="2400" dirty="0" smtClean="0"/>
              <a:t>due to excess circulating corticosteroids causes decreased lymphocyte reproduction and a marked decline is seen in T lymphocytes.</a:t>
            </a:r>
          </a:p>
          <a:p>
            <a:pPr marL="457200" indent="-457200">
              <a:buFont typeface="Arial" pitchFamily="34" charset="0"/>
              <a:buChar char="•"/>
            </a:pPr>
            <a:endParaRPr lang="sr-Latn-RS" sz="24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sr-Latn-RS" sz="2400" dirty="0" smtClean="0"/>
              <a:t>This leads to a depression of the primary antigen-antibody response.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sr-Latn-RS" sz="2400" dirty="0" smtClean="0"/>
              <a:t>If the infection is present, this supression causes delayed healing.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5363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5440" y="541985"/>
            <a:ext cx="8453119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56665">
              <a:lnSpc>
                <a:spcPct val="100000"/>
              </a:lnSpc>
              <a:spcBef>
                <a:spcPts val="95"/>
              </a:spcBef>
            </a:pPr>
            <a:r>
              <a:rPr sz="3600" dirty="0"/>
              <a:t>The</a:t>
            </a:r>
            <a:r>
              <a:rPr sz="3600" spc="-60" dirty="0"/>
              <a:t> </a:t>
            </a:r>
            <a:r>
              <a:rPr sz="3600" dirty="0"/>
              <a:t>third</a:t>
            </a:r>
            <a:r>
              <a:rPr sz="3600" spc="-55" dirty="0"/>
              <a:t> </a:t>
            </a:r>
            <a:r>
              <a:rPr sz="3600" dirty="0"/>
              <a:t>stage</a:t>
            </a:r>
            <a:r>
              <a:rPr sz="3600" spc="-55" dirty="0"/>
              <a:t> </a:t>
            </a:r>
            <a:r>
              <a:rPr sz="3600" dirty="0"/>
              <a:t>of</a:t>
            </a:r>
            <a:r>
              <a:rPr sz="3600" spc="-30" dirty="0"/>
              <a:t> </a:t>
            </a:r>
            <a:r>
              <a:rPr sz="3600" spc="-25" dirty="0"/>
              <a:t>GAS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569468" y="1502410"/>
            <a:ext cx="7240905" cy="41376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67335" indent="-254635">
              <a:lnSpc>
                <a:spcPts val="3340"/>
              </a:lnSpc>
              <a:spcBef>
                <a:spcPts val="95"/>
              </a:spcBef>
              <a:buFont typeface="Arial MT"/>
              <a:buChar char="•"/>
              <a:tabLst>
                <a:tab pos="267335" algn="l"/>
              </a:tabLst>
            </a:pPr>
            <a:r>
              <a:rPr sz="2400" dirty="0">
                <a:latin typeface="Times New Roman"/>
                <a:cs typeface="Times New Roman"/>
              </a:rPr>
              <a:t>May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be:</a:t>
            </a:r>
            <a:endParaRPr sz="2400" dirty="0">
              <a:latin typeface="Times New Roman"/>
              <a:cs typeface="Times New Roman"/>
            </a:endParaRPr>
          </a:p>
          <a:p>
            <a:pPr marL="290830" indent="-282575">
              <a:lnSpc>
                <a:spcPts val="3325"/>
              </a:lnSpc>
              <a:buSzPct val="96428"/>
              <a:buFont typeface="Wingdings"/>
              <a:buChar char=""/>
              <a:tabLst>
                <a:tab pos="290830" algn="l"/>
              </a:tabLst>
            </a:pPr>
            <a:r>
              <a:rPr sz="2400" b="1" dirty="0">
                <a:latin typeface="Times New Roman"/>
                <a:cs typeface="Times New Roman"/>
              </a:rPr>
              <a:t>Stage</a:t>
            </a:r>
            <a:r>
              <a:rPr sz="2400" b="1" spc="-7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of</a:t>
            </a:r>
            <a:r>
              <a:rPr sz="2400" b="1" spc="-3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healing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(recovery)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or</a:t>
            </a:r>
            <a:endParaRPr sz="2400" dirty="0">
              <a:latin typeface="Times New Roman"/>
              <a:cs typeface="Times New Roman"/>
            </a:endParaRPr>
          </a:p>
          <a:p>
            <a:pPr marL="290830" indent="-282575">
              <a:lnSpc>
                <a:spcPts val="3345"/>
              </a:lnSpc>
              <a:buSzPct val="96428"/>
              <a:buFont typeface="Wingdings"/>
              <a:buChar char=""/>
              <a:tabLst>
                <a:tab pos="290830" algn="l"/>
              </a:tabLst>
            </a:pPr>
            <a:r>
              <a:rPr sz="2400" b="1" dirty="0">
                <a:latin typeface="Times New Roman"/>
                <a:cs typeface="Times New Roman"/>
              </a:rPr>
              <a:t>Stage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of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exhaustion</a:t>
            </a:r>
            <a:endParaRPr sz="2400" b="1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65"/>
              </a:spcBef>
            </a:pPr>
            <a:endParaRPr sz="2400" dirty="0">
              <a:latin typeface="Times New Roman"/>
              <a:cs typeface="Times New Roman"/>
            </a:endParaRPr>
          </a:p>
          <a:p>
            <a:pPr marL="267335" indent="-254635">
              <a:lnSpc>
                <a:spcPts val="3345"/>
              </a:lnSpc>
              <a:spcBef>
                <a:spcPts val="5"/>
              </a:spcBef>
              <a:buFont typeface="Arial MT"/>
              <a:buChar char="•"/>
              <a:tabLst>
                <a:tab pos="267335" algn="l"/>
              </a:tabLst>
            </a:pPr>
            <a:r>
              <a:rPr sz="2400" dirty="0">
                <a:latin typeface="Times New Roman"/>
                <a:cs typeface="Times New Roman"/>
              </a:rPr>
              <a:t>It's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called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i="1" dirty="0">
                <a:solidFill>
                  <a:srgbClr val="FF0000"/>
                </a:solidFill>
                <a:latin typeface="Times New Roman"/>
                <a:cs typeface="Times New Roman"/>
              </a:rPr>
              <a:t>anabolic</a:t>
            </a:r>
            <a:r>
              <a:rPr sz="2400" i="1" spc="-2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i="1" spc="-10" dirty="0">
                <a:solidFill>
                  <a:srgbClr val="FF0000"/>
                </a:solidFill>
                <a:latin typeface="Times New Roman"/>
                <a:cs typeface="Times New Roman"/>
              </a:rPr>
              <a:t>stage</a:t>
            </a:r>
            <a:endParaRPr sz="2400" i="1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266700" marR="5080" indent="-254635">
              <a:lnSpc>
                <a:spcPts val="3020"/>
              </a:lnSpc>
              <a:spcBef>
                <a:spcPts val="365"/>
              </a:spcBef>
              <a:buFont typeface="Arial MT"/>
              <a:buChar char="•"/>
              <a:tabLst>
                <a:tab pos="268605" algn="l"/>
              </a:tabLst>
            </a:pP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characterized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by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secretion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anabolic 	</a:t>
            </a:r>
            <a:r>
              <a:rPr sz="2400" b="1" dirty="0">
                <a:latin typeface="Times New Roman"/>
                <a:cs typeface="Times New Roman"/>
              </a:rPr>
              <a:t>hormones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from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adrenal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gland,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decrease 	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glycocorticoid</a:t>
            </a:r>
            <a:r>
              <a:rPr sz="2400" spc="-9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synthesis</a:t>
            </a:r>
            <a:endParaRPr sz="2400" dirty="0">
              <a:latin typeface="Times New Roman"/>
              <a:cs typeface="Times New Roman"/>
            </a:endParaRPr>
          </a:p>
          <a:p>
            <a:pPr marL="266700" marR="605790" indent="-254635">
              <a:lnSpc>
                <a:spcPts val="3030"/>
              </a:lnSpc>
              <a:spcBef>
                <a:spcPts val="305"/>
              </a:spcBef>
              <a:buFont typeface="Arial MT"/>
              <a:buChar char="•"/>
              <a:tabLst>
                <a:tab pos="268605" algn="l"/>
              </a:tabLst>
            </a:pPr>
            <a:r>
              <a:rPr sz="2400" dirty="0">
                <a:latin typeface="Times New Roman"/>
                <a:cs typeface="Times New Roman"/>
              </a:rPr>
              <a:t>Protein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synthesis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increased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electrolyte 	</a:t>
            </a:r>
            <a:r>
              <a:rPr sz="2400" dirty="0">
                <a:latin typeface="Times New Roman"/>
                <a:cs typeface="Times New Roman"/>
              </a:rPr>
              <a:t>concentration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normalized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4000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05329" y="784606"/>
            <a:ext cx="4653280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600" dirty="0"/>
              <a:t>Stage</a:t>
            </a:r>
            <a:r>
              <a:rPr sz="3600" spc="-20" dirty="0"/>
              <a:t> </a:t>
            </a:r>
            <a:r>
              <a:rPr sz="3600" dirty="0"/>
              <a:t>of </a:t>
            </a:r>
            <a:r>
              <a:rPr sz="3600" spc="-10" dirty="0"/>
              <a:t>exhaustion</a:t>
            </a:r>
            <a:endParaRPr sz="3600" dirty="0"/>
          </a:p>
        </p:txBody>
      </p:sp>
      <p:sp>
        <p:nvSpPr>
          <p:cNvPr id="3" name="object 3"/>
          <p:cNvSpPr txBox="1"/>
          <p:nvPr/>
        </p:nvSpPr>
        <p:spPr>
          <a:xfrm>
            <a:off x="337820" y="2064260"/>
            <a:ext cx="7941309" cy="2267287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If stage 3 or exhaustion occurs, resistance to the stressors is depleted and death ultimately occurs.</a:t>
            </a:r>
          </a:p>
          <a:p>
            <a:pPr marL="457200" indent="-457200">
              <a:buFont typeface="Arial" pitchFamily="34" charset="0"/>
              <a:buChar char="•"/>
            </a:pPr>
            <a:endParaRPr lang="sr-Latn-R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sr-Latn-RS" sz="2400" dirty="0" smtClean="0">
                <a:latin typeface="Times New Roman" pitchFamily="18" charset="0"/>
                <a:cs typeface="Times New Roman" pitchFamily="18" charset="0"/>
              </a:rPr>
              <a:t>Exhaustion is frequently caused by the lack of immunologic defense and is considered to be immunodeficiency secondary to stress.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83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35940" y="839469"/>
            <a:ext cx="4898390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600" dirty="0"/>
              <a:t>The</a:t>
            </a:r>
            <a:r>
              <a:rPr sz="3600" spc="-140" dirty="0"/>
              <a:t> </a:t>
            </a:r>
            <a:r>
              <a:rPr sz="3600" dirty="0"/>
              <a:t>consequences</a:t>
            </a:r>
            <a:r>
              <a:rPr sz="3600" spc="-114" dirty="0"/>
              <a:t> </a:t>
            </a:r>
            <a:r>
              <a:rPr sz="3600" spc="-20" dirty="0"/>
              <a:t>are: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7200" y="2047496"/>
            <a:ext cx="7135368" cy="1605568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267970" indent="-255270">
              <a:lnSpc>
                <a:spcPct val="100000"/>
              </a:lnSpc>
              <a:spcBef>
                <a:spcPts val="400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Loss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ability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adaptation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stress</a:t>
            </a: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ct val="100000"/>
              </a:lnSpc>
              <a:spcBef>
                <a:spcPts val="300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Medical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intervention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is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required</a:t>
            </a:r>
            <a:endParaRPr sz="2400" dirty="0">
              <a:latin typeface="Times New Roman"/>
              <a:cs typeface="Times New Roman"/>
            </a:endParaRPr>
          </a:p>
          <a:p>
            <a:pPr marL="267335" marR="5080" indent="-255270">
              <a:lnSpc>
                <a:spcPct val="100000"/>
              </a:lnSpc>
              <a:spcBef>
                <a:spcPts val="300"/>
              </a:spcBef>
              <a:buFont typeface="Georgia"/>
              <a:buChar char="•"/>
              <a:tabLst>
                <a:tab pos="268605" algn="l"/>
              </a:tabLst>
            </a:pPr>
            <a:r>
              <a:rPr sz="2400" dirty="0">
                <a:latin typeface="Times New Roman"/>
                <a:cs typeface="Times New Roman"/>
              </a:rPr>
              <a:t>Consumption</a:t>
            </a:r>
            <a:r>
              <a:rPr sz="2400" spc="-8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energy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reserves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organism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- 	</a:t>
            </a:r>
            <a:r>
              <a:rPr sz="2400" b="1" spc="-10" dirty="0">
                <a:latin typeface="Times New Roman"/>
                <a:cs typeface="Times New Roman"/>
              </a:rPr>
              <a:t>self-destruction</a:t>
            </a:r>
            <a:endParaRPr sz="2400" b="1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803798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HOMEOSTASIS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537461"/>
            <a:ext cx="7772400" cy="4185761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400" i="1" dirty="0" smtClean="0">
                <a:solidFill>
                  <a:srgbClr val="FF0000"/>
                </a:solidFill>
              </a:rPr>
              <a:t>Homeostasis</a:t>
            </a:r>
            <a:r>
              <a:rPr lang="en-US" sz="2400" dirty="0" smtClean="0"/>
              <a:t> is defined as </a:t>
            </a:r>
            <a:r>
              <a:rPr lang="en-US" sz="2400" b="1" dirty="0" smtClean="0"/>
              <a:t>the maintenance of static or constant conditions </a:t>
            </a:r>
            <a:r>
              <a:rPr lang="en-US" sz="2400" dirty="0" smtClean="0"/>
              <a:t>in the internal </a:t>
            </a:r>
            <a:r>
              <a:rPr lang="en-US" sz="2400" dirty="0" err="1" smtClean="0"/>
              <a:t>enviroment</a:t>
            </a:r>
            <a:r>
              <a:rPr lang="en-US" sz="2400" dirty="0" smtClean="0"/>
              <a:t> of the body.</a:t>
            </a:r>
            <a:endParaRPr lang="sr-Latn-RS" sz="2400" dirty="0" smtClean="0"/>
          </a:p>
          <a:p>
            <a:pPr marL="457200" indent="-457200">
              <a:buFont typeface="Arial" pitchFamily="34" charset="0"/>
              <a:buChar char="•"/>
            </a:pPr>
            <a:endParaRPr lang="en-US" sz="24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It requires constant adjustments by the organs and tissues of the body to maintain an optimal functional </a:t>
            </a:r>
            <a:r>
              <a:rPr lang="en-US" sz="2400" dirty="0" err="1" smtClean="0"/>
              <a:t>enviroment</a:t>
            </a:r>
            <a:r>
              <a:rPr lang="en-US" sz="2400" dirty="0" smtClean="0"/>
              <a:t>.</a:t>
            </a:r>
            <a:endParaRPr lang="sr-Latn-RS" sz="2400" dirty="0" smtClean="0"/>
          </a:p>
          <a:p>
            <a:pPr marL="457200" indent="-457200">
              <a:buFont typeface="Arial" pitchFamily="34" charset="0"/>
              <a:buChar char="•"/>
            </a:pPr>
            <a:endParaRPr lang="en-US" sz="24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 smtClean="0"/>
              <a:t>Homeostasis is challenged by </a:t>
            </a:r>
            <a:r>
              <a:rPr lang="en-US" sz="2400" b="1" dirty="0" smtClean="0"/>
              <a:t>external and internal stressors</a:t>
            </a:r>
            <a:r>
              <a:rPr lang="en-US" sz="2400" dirty="0" smtClean="0"/>
              <a:t>‒these are stimuli that constantly </a:t>
            </a:r>
            <a:r>
              <a:rPr lang="en-US" sz="2400" dirty="0" err="1" smtClean="0"/>
              <a:t>confro</a:t>
            </a:r>
            <a:r>
              <a:rPr lang="sr-Latn-RS" sz="2400" dirty="0"/>
              <a:t>n</a:t>
            </a:r>
            <a:r>
              <a:rPr lang="en-US" sz="2400" dirty="0" smtClean="0"/>
              <a:t>t the body</a:t>
            </a:r>
          </a:p>
          <a:p>
            <a:pPr marL="457200" indent="-457200">
              <a:buFont typeface="Arial" pitchFamily="34" charset="0"/>
              <a:buChar char="•"/>
            </a:pPr>
            <a:endParaRPr lang="en-US" dirty="0" smtClean="0"/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37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85800"/>
            <a:ext cx="8000999" cy="586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585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" y="541985"/>
            <a:ext cx="8453119" cy="553998"/>
          </a:xfrm>
        </p:spPr>
        <p:txBody>
          <a:bodyPr/>
          <a:lstStyle/>
          <a:p>
            <a:r>
              <a:rPr lang="en-US" sz="3600" dirty="0" smtClean="0"/>
              <a:t>LOCAL ADAPTATION SYNDROME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537461"/>
            <a:ext cx="8374506" cy="5170646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sr-Latn-RS" sz="2400" dirty="0" smtClean="0"/>
              <a:t>Localized reaction to stressors is called the </a:t>
            </a:r>
            <a:r>
              <a:rPr lang="sr-Latn-RS" sz="2400" i="1" dirty="0" smtClean="0">
                <a:solidFill>
                  <a:srgbClr val="FF0000"/>
                </a:solidFill>
              </a:rPr>
              <a:t>Local Adaptation Syndrome</a:t>
            </a:r>
            <a:r>
              <a:rPr lang="sr-Latn-RS" sz="2400" dirty="0" smtClean="0"/>
              <a:t> (LAS), which is illustrated by process of </a:t>
            </a:r>
            <a:r>
              <a:rPr lang="sr-Latn-RS" sz="2400" b="1" dirty="0" smtClean="0"/>
              <a:t>inflammation</a:t>
            </a:r>
            <a:r>
              <a:rPr lang="sr-Latn-RS" sz="2400" dirty="0" smtClean="0"/>
              <a:t>.</a:t>
            </a:r>
          </a:p>
          <a:p>
            <a:pPr marL="457200" indent="-457200">
              <a:buFont typeface="Arial" pitchFamily="34" charset="0"/>
              <a:buChar char="•"/>
            </a:pPr>
            <a:endParaRPr lang="sr-Latn-RS" sz="24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sr-Latn-RS" sz="2400" dirty="0" smtClean="0"/>
              <a:t>The usual outcome of inflammation is localization and destruction of the foreign substance that triggered the process.</a:t>
            </a:r>
          </a:p>
          <a:p>
            <a:pPr marL="457200" indent="-457200">
              <a:buFont typeface="Arial" pitchFamily="34" charset="0"/>
              <a:buChar char="•"/>
            </a:pPr>
            <a:endParaRPr lang="sr-Latn-RS" sz="24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sr-Latn-RS" sz="2400" dirty="0" smtClean="0"/>
              <a:t>The LAS assumes the same general pattern as the GAS with an acute phase followed by a resitance phase, and finally, exhaustion.</a:t>
            </a:r>
          </a:p>
          <a:p>
            <a:pPr marL="457200" indent="-457200">
              <a:buFont typeface="Arial" pitchFamily="34" charset="0"/>
              <a:buChar char="•"/>
            </a:pPr>
            <a:endParaRPr lang="sr-Latn-RS" sz="24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sr-Latn-RS" sz="2400" dirty="0" smtClean="0"/>
              <a:t>Exhaustion of the LAS causes breakdown of the localizing mechanism and spreading of the process, ultimately leading to a generalized response.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720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Physiological responses to stress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537461"/>
            <a:ext cx="7924800" cy="2585323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/>
              <a:t>Physiologic response to stress stimuli fall into separate, yet, interactive, mechanisms including </a:t>
            </a:r>
            <a:r>
              <a:rPr lang="sr-Latn-RS" sz="2400" b="1" dirty="0" smtClean="0"/>
              <a:t>neurologic and endocrine effects on the immunologic system.</a:t>
            </a:r>
          </a:p>
          <a:p>
            <a:pPr marL="342900" indent="-342900">
              <a:buFont typeface="Arial" pitchFamily="34" charset="0"/>
              <a:buChar char="•"/>
            </a:pPr>
            <a:endParaRPr lang="sr-Latn-R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/>
              <a:t>These mechanisms may promote adaptation to the stressors, but long-term application of stressors ultimately causes end-organ dysfunction through these same mechanisms.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6958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12140" y="650189"/>
            <a:ext cx="727837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Neuroendocrine</a:t>
            </a:r>
            <a:r>
              <a:rPr sz="3600" spc="-70" dirty="0"/>
              <a:t> </a:t>
            </a:r>
            <a:r>
              <a:rPr sz="3600" dirty="0"/>
              <a:t>response</a:t>
            </a:r>
            <a:r>
              <a:rPr sz="3600" spc="-55" dirty="0"/>
              <a:t> </a:t>
            </a:r>
            <a:r>
              <a:rPr sz="3600" dirty="0"/>
              <a:t>to</a:t>
            </a:r>
            <a:r>
              <a:rPr sz="3600" spc="-55" dirty="0"/>
              <a:t> </a:t>
            </a:r>
            <a:r>
              <a:rPr sz="3600" spc="-10" dirty="0"/>
              <a:t>stressors</a:t>
            </a:r>
            <a:endParaRPr sz="3600" dirty="0"/>
          </a:p>
        </p:txBody>
      </p:sp>
      <p:sp>
        <p:nvSpPr>
          <p:cNvPr id="3" name="object 3"/>
          <p:cNvSpPr txBox="1"/>
          <p:nvPr/>
        </p:nvSpPr>
        <p:spPr>
          <a:xfrm>
            <a:off x="307340" y="1578610"/>
            <a:ext cx="7404734" cy="4175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78460">
              <a:lnSpc>
                <a:spcPts val="3345"/>
              </a:lnSpc>
              <a:spcBef>
                <a:spcPts val="95"/>
              </a:spcBef>
            </a:pP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includes:</a:t>
            </a:r>
            <a:endParaRPr sz="2400" dirty="0">
              <a:latin typeface="Times New Roman"/>
              <a:cs typeface="Times New Roman"/>
            </a:endParaRPr>
          </a:p>
          <a:p>
            <a:pPr marL="835660" marR="5080" indent="-457834">
              <a:lnSpc>
                <a:spcPts val="3020"/>
              </a:lnSpc>
              <a:spcBef>
                <a:spcPts val="365"/>
              </a:spcBef>
              <a:buFont typeface="Wingdings"/>
              <a:buChar char=""/>
              <a:tabLst>
                <a:tab pos="835660" algn="l"/>
              </a:tabLst>
            </a:pPr>
            <a:r>
              <a:rPr sz="2400" dirty="0">
                <a:latin typeface="Times New Roman"/>
                <a:cs typeface="Times New Roman"/>
              </a:rPr>
              <a:t>Sympathetic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stimulation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adrenal</a:t>
            </a:r>
            <a:r>
              <a:rPr sz="2400" b="1" spc="-3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cortex</a:t>
            </a:r>
            <a:r>
              <a:rPr sz="2400" b="1" spc="-30" dirty="0">
                <a:latin typeface="Times New Roman"/>
                <a:cs typeface="Times New Roman"/>
              </a:rPr>
              <a:t> </a:t>
            </a:r>
            <a:r>
              <a:rPr sz="2400" b="1" spc="-25" dirty="0">
                <a:latin typeface="Times New Roman"/>
                <a:cs typeface="Times New Roman"/>
              </a:rPr>
              <a:t>and </a:t>
            </a:r>
            <a:r>
              <a:rPr sz="2400" b="1" dirty="0">
                <a:latin typeface="Times New Roman"/>
                <a:cs typeface="Times New Roman"/>
              </a:rPr>
              <a:t>catecholamine</a:t>
            </a:r>
            <a:r>
              <a:rPr sz="2400" b="1" spc="-6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secretion</a:t>
            </a:r>
            <a:endParaRPr sz="2400" b="1" dirty="0">
              <a:latin typeface="Times New Roman"/>
              <a:cs typeface="Times New Roman"/>
            </a:endParaRPr>
          </a:p>
          <a:p>
            <a:pPr marL="835660" indent="-457200">
              <a:lnSpc>
                <a:spcPts val="3265"/>
              </a:lnSpc>
              <a:buFont typeface="Wingdings"/>
              <a:buChar char=""/>
              <a:tabLst>
                <a:tab pos="835660" algn="l"/>
              </a:tabLst>
            </a:pPr>
            <a:r>
              <a:rPr sz="2400" dirty="0">
                <a:latin typeface="Times New Roman"/>
                <a:cs typeface="Times New Roman"/>
              </a:rPr>
              <a:t>Pituitary</a:t>
            </a:r>
            <a:r>
              <a:rPr sz="2400" spc="-1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stimulation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with</a:t>
            </a:r>
            <a:r>
              <a:rPr sz="2400" spc="-16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ACTH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secretion</a:t>
            </a:r>
            <a:endParaRPr sz="2400" dirty="0">
              <a:latin typeface="Times New Roman"/>
              <a:cs typeface="Times New Roman"/>
            </a:endParaRPr>
          </a:p>
          <a:p>
            <a:pPr marL="835660" indent="-457200">
              <a:lnSpc>
                <a:spcPts val="3340"/>
              </a:lnSpc>
              <a:buFont typeface="Wingdings"/>
              <a:buChar char=""/>
              <a:tabLst>
                <a:tab pos="835660" algn="l"/>
              </a:tabLst>
            </a:pPr>
            <a:r>
              <a:rPr sz="2400" b="1" dirty="0">
                <a:latin typeface="Times New Roman"/>
                <a:cs typeface="Times New Roman"/>
              </a:rPr>
              <a:t>ACTH</a:t>
            </a:r>
            <a:r>
              <a:rPr sz="2400" b="1" spc="-2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stimulates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the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adrenal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cortex</a:t>
            </a:r>
            <a:endParaRPr sz="2400" b="1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0"/>
              </a:spcBef>
            </a:pPr>
            <a:endParaRPr sz="2400" dirty="0">
              <a:latin typeface="Times New Roman"/>
              <a:cs typeface="Times New Roman"/>
            </a:endParaRPr>
          </a:p>
          <a:p>
            <a:pPr marL="365760">
              <a:lnSpc>
                <a:spcPts val="3340"/>
              </a:lnSpc>
            </a:pPr>
            <a:r>
              <a:rPr sz="2400" dirty="0">
                <a:latin typeface="Times New Roman"/>
                <a:cs typeface="Times New Roman"/>
              </a:rPr>
              <a:t>Neuroendocrine</a:t>
            </a:r>
            <a:r>
              <a:rPr sz="2400" spc="-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response</a:t>
            </a:r>
            <a:r>
              <a:rPr sz="2400" spc="-9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tasks:</a:t>
            </a:r>
            <a:endParaRPr sz="2400" dirty="0">
              <a:latin typeface="Times New Roman"/>
              <a:cs typeface="Times New Roman"/>
            </a:endParaRPr>
          </a:p>
          <a:p>
            <a:pPr marL="469265" indent="-456565">
              <a:lnSpc>
                <a:spcPts val="3325"/>
              </a:lnSpc>
              <a:buFont typeface="Wingdings"/>
              <a:buChar char=""/>
              <a:tabLst>
                <a:tab pos="469265" algn="l"/>
              </a:tabLst>
            </a:pPr>
            <a:r>
              <a:rPr sz="2400" b="1" dirty="0">
                <a:latin typeface="Times New Roman"/>
                <a:cs typeface="Times New Roman"/>
              </a:rPr>
              <a:t>Catecholamines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prepare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body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action</a:t>
            </a:r>
            <a:endParaRPr sz="2400" dirty="0">
              <a:latin typeface="Times New Roman"/>
              <a:cs typeface="Times New Roman"/>
            </a:endParaRPr>
          </a:p>
          <a:p>
            <a:pPr marL="469900" marR="729615" indent="-457200">
              <a:lnSpc>
                <a:spcPts val="3030"/>
              </a:lnSpc>
              <a:spcBef>
                <a:spcPts val="360"/>
              </a:spcBef>
              <a:buFont typeface="Wingdings"/>
              <a:buChar char=""/>
              <a:tabLst>
                <a:tab pos="469900" algn="l"/>
              </a:tabLst>
            </a:pPr>
            <a:r>
              <a:rPr sz="2400" b="1" dirty="0">
                <a:latin typeface="Times New Roman"/>
                <a:cs typeface="Times New Roman"/>
              </a:rPr>
              <a:t>Cortisol</a:t>
            </a:r>
            <a:r>
              <a:rPr sz="2400" spc="-9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mobilizes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energy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(glucose)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and </a:t>
            </a:r>
            <a:r>
              <a:rPr sz="2400" dirty="0">
                <a:latin typeface="Times New Roman"/>
                <a:cs typeface="Times New Roman"/>
              </a:rPr>
              <a:t>substances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necessary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action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0031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81000" y="762000"/>
            <a:ext cx="8229600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5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Neurological mechanisms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7461"/>
            <a:ext cx="8298306" cy="4801314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sr-Latn-RS" sz="2400" b="1" dirty="0" smtClean="0"/>
              <a:t>Both the voluntary and autonomic divisions of the nervous system are reactive to stress.</a:t>
            </a:r>
          </a:p>
          <a:p>
            <a:pPr marL="342900" indent="-342900">
              <a:buFont typeface="Arial" pitchFamily="34" charset="0"/>
              <a:buChar char="•"/>
            </a:pPr>
            <a:endParaRPr lang="sr-Latn-R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/>
              <a:t>The voluntary system is mediated through the </a:t>
            </a:r>
            <a:r>
              <a:rPr lang="sr-Latn-RS" sz="2400" b="1" dirty="0" smtClean="0"/>
              <a:t>cerebral cortex</a:t>
            </a:r>
            <a:r>
              <a:rPr lang="sr-Latn-RS" sz="2400" dirty="0" smtClean="0"/>
              <a:t>, which reacts to the stressors.</a:t>
            </a:r>
          </a:p>
          <a:p>
            <a:pPr marL="342900" indent="-342900">
              <a:buFont typeface="Arial" pitchFamily="34" charset="0"/>
              <a:buChar char="•"/>
            </a:pPr>
            <a:endParaRPr lang="sr-Latn-R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/>
              <a:t>The cerebral cortex directs </a:t>
            </a:r>
            <a:r>
              <a:rPr lang="sr-Latn-RS" sz="2400" b="1" dirty="0" smtClean="0"/>
              <a:t>the muscles </a:t>
            </a:r>
            <a:r>
              <a:rPr lang="sr-Latn-RS" sz="2400" dirty="0" smtClean="0"/>
              <a:t>to move to avoid danger and these movement effects the flight response.</a:t>
            </a:r>
          </a:p>
          <a:p>
            <a:pPr marL="342900" indent="-342900">
              <a:buFont typeface="Arial" pitchFamily="34" charset="0"/>
              <a:buChar char="•"/>
            </a:pPr>
            <a:endParaRPr lang="sr-Latn-R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/>
              <a:t>The combination of vasodilation in the skeletal muscle and the voluntary flight response are sometimes termed the </a:t>
            </a:r>
            <a:r>
              <a:rPr lang="sr-Latn-RS" sz="2400" i="1" dirty="0" smtClean="0">
                <a:solidFill>
                  <a:srgbClr val="FF0000"/>
                </a:solidFill>
              </a:rPr>
              <a:t>musculoskeletal response </a:t>
            </a:r>
            <a:r>
              <a:rPr lang="sr-Latn-RS" sz="2400" dirty="0" smtClean="0"/>
              <a:t>to the stressor.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3470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" y="541985"/>
            <a:ext cx="8453119" cy="553998"/>
          </a:xfrm>
        </p:spPr>
        <p:txBody>
          <a:bodyPr/>
          <a:lstStyle/>
          <a:p>
            <a:r>
              <a:rPr lang="sr-Latn-RS" sz="3600" dirty="0"/>
              <a:t>Neurological mechanisms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537461"/>
            <a:ext cx="8077200" cy="5170646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/>
              <a:t>The involuntary </a:t>
            </a:r>
            <a:r>
              <a:rPr lang="sr-Latn-RS" sz="2400" b="1" dirty="0" smtClean="0"/>
              <a:t>autonomic nervous system </a:t>
            </a:r>
            <a:r>
              <a:rPr lang="sr-Latn-RS" sz="2400" dirty="0" smtClean="0"/>
              <a:t>(ANS) is regulated through input from the </a:t>
            </a:r>
            <a:r>
              <a:rPr lang="sr-Latn-RS" sz="2400" b="1" dirty="0" smtClean="0"/>
              <a:t>hypothalamus</a:t>
            </a:r>
            <a:r>
              <a:rPr lang="sr-Latn-RS" sz="2400" dirty="0" smtClean="0"/>
              <a:t>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/>
              <a:t>In the stress reponse, stimulation of the SNS occurs.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/>
              <a:t>Two hormones, </a:t>
            </a:r>
            <a:r>
              <a:rPr lang="sr-Latn-RS" sz="2400" b="1" dirty="0" smtClean="0"/>
              <a:t>epinephrine and norepinephrine</a:t>
            </a:r>
            <a:r>
              <a:rPr lang="sr-Latn-RS" sz="2400" dirty="0" smtClean="0"/>
              <a:t>, which are classified as </a:t>
            </a:r>
            <a:r>
              <a:rPr lang="sr-Latn-RS" sz="2400" b="1" dirty="0" smtClean="0"/>
              <a:t>catecholamines</a:t>
            </a:r>
            <a:r>
              <a:rPr lang="sr-Latn-RS" sz="2400" dirty="0" smtClean="0"/>
              <a:t>, are important factors in the stress response.</a:t>
            </a:r>
          </a:p>
          <a:p>
            <a:pPr marL="342900" indent="-342900">
              <a:buFont typeface="Arial" pitchFamily="34" charset="0"/>
              <a:buChar char="•"/>
            </a:pPr>
            <a:endParaRPr lang="sr-Latn-R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/>
              <a:t>Both are synthesized in the adrenal medulla and are released when SNS is activated.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/>
              <a:t>Norepinephrine is also syntetized and secreted at adrenergic (sympathetic) nerve terminals throughout the body and is directly released when SNS is stimulated.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/>
              <a:t>Epinephrine is excreted rapidly in the urine after being biotransformed in the liver.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0142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" y="541985"/>
            <a:ext cx="8453119" cy="615553"/>
          </a:xfrm>
        </p:spPr>
        <p:txBody>
          <a:bodyPr/>
          <a:lstStyle/>
          <a:p>
            <a:r>
              <a:rPr lang="sr-Latn-RS" dirty="0"/>
              <a:t>Neurological mechanisms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" y="1537461"/>
            <a:ext cx="8305800" cy="4739759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sr-Latn-RS" sz="2200" b="1" dirty="0" smtClean="0"/>
              <a:t>Norepinephrine</a:t>
            </a:r>
            <a:r>
              <a:rPr lang="sr-Latn-RS" sz="2200" dirty="0" smtClean="0"/>
              <a:t>, liberated at the axons endings, is actively taken up and may be restored to the nerve terminals.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sr-Latn-RS" sz="2200" dirty="0" smtClean="0"/>
              <a:t>Some norepinephrine may be biotransformed in the liver and excreted.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sr-Latn-RS" sz="2200" b="1" dirty="0" smtClean="0"/>
              <a:t>The primary action of epinephrine is to increase the rate and force of cardiac contraction</a:t>
            </a:r>
            <a:r>
              <a:rPr lang="sr-Latn-RS" sz="2200" dirty="0" smtClean="0"/>
              <a:t>.</a:t>
            </a:r>
          </a:p>
          <a:p>
            <a:endParaRPr lang="sr-Latn-RS" sz="2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sr-Latn-RS" sz="2200" dirty="0" smtClean="0"/>
              <a:t>It can elevate the Basal Metabolic Rate (BMR) by 7% to 15%.</a:t>
            </a:r>
          </a:p>
          <a:p>
            <a:pPr marL="457200" indent="-457200">
              <a:buFont typeface="Arial" pitchFamily="34" charset="0"/>
              <a:buChar char="•"/>
            </a:pPr>
            <a:endParaRPr lang="sr-Latn-RS" sz="2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sr-Latn-RS" sz="2200" dirty="0" smtClean="0"/>
              <a:t>This hormone is a potent stimulus for glycogenolysis in the liver, which leads to an increased blood glucose level.</a:t>
            </a:r>
          </a:p>
          <a:p>
            <a:pPr marL="457200" indent="-457200">
              <a:buFont typeface="Arial" pitchFamily="34" charset="0"/>
              <a:buChar char="•"/>
            </a:pPr>
            <a:endParaRPr lang="sr-Latn-RS" sz="2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sr-Latn-RS" sz="2200" dirty="0" smtClean="0"/>
              <a:t>Epinephrine also diverts blood from the viscera to the sceletal muscles, so that it provides circulation for the increased need.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4023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/>
              <a:t>Neurological mechanisms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7461"/>
            <a:ext cx="7696200" cy="5170646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sr-Latn-RS" sz="2400" b="1" dirty="0" smtClean="0"/>
              <a:t>Norepinephrine secretion is increased in the flight-or-fight response</a:t>
            </a:r>
            <a:r>
              <a:rPr lang="sr-Latn-RS" sz="2400" dirty="0" smtClean="0"/>
              <a:t> and in persons suffering acute physical or mental stress.</a:t>
            </a:r>
          </a:p>
          <a:p>
            <a:pPr marL="342900" indent="-342900">
              <a:buFont typeface="Arial" pitchFamily="34" charset="0"/>
              <a:buChar char="•"/>
            </a:pPr>
            <a:endParaRPr lang="sr-Latn-R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/>
              <a:t>Studies have shown a constant increase in norepinephrine levels in individuals under chronic, unremitting stress.</a:t>
            </a:r>
          </a:p>
          <a:p>
            <a:pPr marL="342900" indent="-342900">
              <a:buFont typeface="Arial" pitchFamily="34" charset="0"/>
              <a:buChar char="•"/>
            </a:pPr>
            <a:endParaRPr lang="sr-Latn-R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/>
              <a:t>Norepinephrine exerts its primary control over the arterioles, </a:t>
            </a:r>
            <a:r>
              <a:rPr lang="sr-Latn-RS" sz="2400" i="1" dirty="0" smtClean="0">
                <a:solidFill>
                  <a:srgbClr val="FF0000"/>
                </a:solidFill>
              </a:rPr>
              <a:t>leading to intense vasocontriction and increased systemic vascular resistance</a:t>
            </a:r>
            <a:r>
              <a:rPr lang="sr-Latn-RS" sz="2400" dirty="0" smtClean="0"/>
              <a:t>, causing increased blood pressure and increased cardiac workload</a:t>
            </a:r>
          </a:p>
          <a:p>
            <a:pPr marL="342900" indent="-342900">
              <a:buFont typeface="Arial" pitchFamily="34" charset="0"/>
              <a:buChar char="•"/>
            </a:pPr>
            <a:endParaRPr lang="sr-Latn-R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/>
              <a:t>The vasoconstriction to the gut is implicated in the development of the stress ulcers.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9082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65277" y="529793"/>
            <a:ext cx="7795259" cy="1122045"/>
          </a:xfrm>
          <a:prstGeom prst="rect">
            <a:avLst/>
          </a:prstGeom>
        </p:spPr>
        <p:txBody>
          <a:bodyPr vert="horz" wrap="square" lIns="0" tIns="26670" rIns="0" bIns="0" rtlCol="0">
            <a:spAutoFit/>
          </a:bodyPr>
          <a:lstStyle/>
          <a:p>
            <a:pPr marL="3030855" marR="5080" indent="-3018790" algn="ctr">
              <a:lnSpc>
                <a:spcPts val="4310"/>
              </a:lnSpc>
              <a:spcBef>
                <a:spcPts val="210"/>
              </a:spcBef>
            </a:pPr>
            <a:r>
              <a:rPr sz="3200" dirty="0">
                <a:latin typeface="Times New Roman" pitchFamily="18" charset="0"/>
                <a:cs typeface="Times New Roman" pitchFamily="18" charset="0"/>
              </a:rPr>
              <a:t>Epinephrine</a:t>
            </a:r>
            <a:r>
              <a:rPr sz="32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dirty="0">
                <a:latin typeface="Times New Roman" pitchFamily="18" charset="0"/>
                <a:cs typeface="Times New Roman" pitchFamily="18" charset="0"/>
              </a:rPr>
              <a:t>(acts</a:t>
            </a:r>
            <a:r>
              <a:rPr sz="32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dirty="0">
                <a:latin typeface="Times New Roman" pitchFamily="18" charset="0"/>
                <a:cs typeface="Times New Roman" pitchFamily="18" charset="0"/>
              </a:rPr>
              <a:t>on</a:t>
            </a:r>
            <a:r>
              <a:rPr sz="32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3200" b="0" dirty="0" smtClean="0"/>
              <a:t>α</a:t>
            </a:r>
            <a:r>
              <a:rPr sz="3200" b="0" spc="-5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dirty="0">
                <a:latin typeface="Times New Roman" pitchFamily="18" charset="0"/>
                <a:cs typeface="Times New Roman" pitchFamily="18" charset="0"/>
              </a:rPr>
              <a:t>and</a:t>
            </a:r>
            <a:r>
              <a:rPr sz="32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3200" b="0" dirty="0"/>
              <a:t>β</a:t>
            </a:r>
            <a:r>
              <a:rPr sz="3200" b="0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spc="-10" dirty="0">
                <a:latin typeface="Times New Roman" pitchFamily="18" charset="0"/>
                <a:cs typeface="Times New Roman" pitchFamily="18" charset="0"/>
              </a:rPr>
              <a:t>receptors) </a:t>
            </a:r>
            <a:r>
              <a:rPr sz="3200" dirty="0">
                <a:latin typeface="Times New Roman" pitchFamily="18" charset="0"/>
                <a:cs typeface="Times New Roman" pitchFamily="18" charset="0"/>
              </a:rPr>
              <a:t>leads</a:t>
            </a:r>
            <a:r>
              <a:rPr sz="32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200" spc="-25" dirty="0">
                <a:latin typeface="Times New Roman" pitchFamily="18" charset="0"/>
                <a:cs typeface="Times New Roman" pitchFamily="18" charset="0"/>
              </a:rPr>
              <a:t>to:</a:t>
            </a:r>
            <a:endParaRPr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540" y="1807210"/>
            <a:ext cx="7611745" cy="426924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6385" indent="-273685">
              <a:lnSpc>
                <a:spcPts val="3005"/>
              </a:lnSpc>
              <a:spcBef>
                <a:spcPts val="95"/>
              </a:spcBef>
              <a:buFont typeface="Georgia"/>
              <a:buChar char="•"/>
              <a:tabLst>
                <a:tab pos="286385" algn="l"/>
                <a:tab pos="1803400" algn="l"/>
              </a:tabLst>
            </a:pPr>
            <a:r>
              <a:rPr lang="en-US" sz="2400" spc="-10" dirty="0" smtClean="0">
                <a:latin typeface="Times New Roman"/>
                <a:cs typeface="Times New Roman"/>
              </a:rPr>
              <a:t>I</a:t>
            </a:r>
            <a:r>
              <a:rPr sz="2400" spc="-10" dirty="0" smtClean="0">
                <a:latin typeface="Times New Roman"/>
                <a:cs typeface="Times New Roman"/>
              </a:rPr>
              <a:t>ncreased</a:t>
            </a:r>
            <a:r>
              <a:rPr lang="sr-Latn-RS" sz="2400" dirty="0" smtClean="0">
                <a:latin typeface="Times New Roman"/>
                <a:cs typeface="Times New Roman"/>
              </a:rPr>
              <a:t> </a:t>
            </a:r>
            <a:r>
              <a:rPr sz="2400" dirty="0" smtClean="0">
                <a:latin typeface="Times New Roman"/>
                <a:cs typeface="Times New Roman"/>
              </a:rPr>
              <a:t>heart</a:t>
            </a:r>
            <a:r>
              <a:rPr sz="2400" spc="-15" dirty="0" smtClean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contractility</a:t>
            </a:r>
            <a:endParaRPr sz="2400" dirty="0">
              <a:latin typeface="Times New Roman"/>
              <a:cs typeface="Times New Roman"/>
            </a:endParaRPr>
          </a:p>
          <a:p>
            <a:pPr marL="286385" indent="-273685">
              <a:lnSpc>
                <a:spcPts val="2655"/>
              </a:lnSpc>
              <a:buFont typeface="Georgia"/>
              <a:buChar char="•"/>
              <a:tabLst>
                <a:tab pos="286385" algn="l"/>
              </a:tabLst>
            </a:pPr>
            <a:r>
              <a:rPr lang="sr-Latn-RS" sz="2400" spc="-10" dirty="0" smtClean="0">
                <a:latin typeface="Times New Roman"/>
                <a:cs typeface="Times New Roman"/>
              </a:rPr>
              <a:t>T</a:t>
            </a:r>
            <a:r>
              <a:rPr sz="2400" spc="-10" dirty="0" err="1" smtClean="0">
                <a:latin typeface="Times New Roman"/>
                <a:cs typeface="Times New Roman"/>
              </a:rPr>
              <a:t>achycardia</a:t>
            </a:r>
            <a:endParaRPr sz="2400" dirty="0">
              <a:latin typeface="Times New Roman"/>
              <a:cs typeface="Times New Roman"/>
            </a:endParaRPr>
          </a:p>
          <a:p>
            <a:pPr marL="286385" marR="5080" indent="-274320">
              <a:lnSpc>
                <a:spcPct val="70000"/>
              </a:lnSpc>
              <a:spcBef>
                <a:spcPts val="655"/>
              </a:spcBef>
              <a:buFont typeface="Georgia"/>
              <a:buChar char="•"/>
              <a:tabLst>
                <a:tab pos="286385" algn="l"/>
              </a:tabLst>
            </a:pPr>
            <a:r>
              <a:rPr lang="sr-Latn-RS" sz="2400" dirty="0" smtClean="0">
                <a:latin typeface="Times New Roman"/>
                <a:cs typeface="Times New Roman"/>
              </a:rPr>
              <a:t>I</a:t>
            </a:r>
            <a:r>
              <a:rPr sz="2400" dirty="0" err="1" smtClean="0">
                <a:latin typeface="Times New Roman"/>
                <a:cs typeface="Times New Roman"/>
              </a:rPr>
              <a:t>ncreased</a:t>
            </a:r>
            <a:r>
              <a:rPr sz="2400" spc="-45" dirty="0" smtClean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circulation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heart,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brain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10" dirty="0">
                <a:latin typeface="Times New Roman"/>
                <a:cs typeface="Times New Roman"/>
              </a:rPr>
              <a:t> skeletal </a:t>
            </a:r>
            <a:r>
              <a:rPr sz="2400" dirty="0">
                <a:latin typeface="Times New Roman"/>
                <a:cs typeface="Times New Roman"/>
              </a:rPr>
              <a:t>muscle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(vasodilation</a:t>
            </a:r>
            <a:r>
              <a:rPr sz="2400" spc="-10" dirty="0" smtClean="0">
                <a:latin typeface="Times New Roman"/>
                <a:cs typeface="Times New Roman"/>
              </a:rPr>
              <a:t>)</a:t>
            </a:r>
            <a:endParaRPr lang="sr-Latn-RS" sz="2400" spc="-10" dirty="0" smtClean="0">
              <a:latin typeface="Times New Roman"/>
              <a:cs typeface="Times New Roman"/>
            </a:endParaRPr>
          </a:p>
          <a:p>
            <a:pPr marL="286385" marR="5080" indent="-274320">
              <a:lnSpc>
                <a:spcPct val="70000"/>
              </a:lnSpc>
              <a:spcBef>
                <a:spcPts val="655"/>
              </a:spcBef>
              <a:buFont typeface="Georgia"/>
              <a:buChar char="•"/>
              <a:tabLst>
                <a:tab pos="286385" algn="l"/>
              </a:tabLst>
            </a:pPr>
            <a:endParaRPr sz="2400" dirty="0">
              <a:latin typeface="Times New Roman"/>
              <a:cs typeface="Times New Roman"/>
            </a:endParaRPr>
          </a:p>
          <a:p>
            <a:pPr marL="286385" indent="-273685">
              <a:lnSpc>
                <a:spcPts val="2300"/>
              </a:lnSpc>
              <a:buFont typeface="Georgia"/>
              <a:buChar char="•"/>
              <a:tabLst>
                <a:tab pos="286385" algn="l"/>
              </a:tabLst>
            </a:pPr>
            <a:r>
              <a:rPr lang="en-US" sz="2400" spc="-10" dirty="0" err="1" smtClean="0">
                <a:latin typeface="Times New Roman"/>
                <a:cs typeface="Times New Roman"/>
              </a:rPr>
              <a:t>B</a:t>
            </a:r>
            <a:r>
              <a:rPr sz="2400" spc="-10" dirty="0" err="1" smtClean="0">
                <a:latin typeface="Times New Roman"/>
                <a:cs typeface="Times New Roman"/>
              </a:rPr>
              <a:t>ronchodilation</a:t>
            </a:r>
            <a:endParaRPr lang="sr-Latn-RS" sz="2400" spc="-10" dirty="0" smtClean="0">
              <a:latin typeface="Times New Roman"/>
              <a:cs typeface="Times New Roman"/>
            </a:endParaRPr>
          </a:p>
          <a:p>
            <a:pPr marL="286385" indent="-273685">
              <a:lnSpc>
                <a:spcPts val="2300"/>
              </a:lnSpc>
              <a:buFont typeface="Georgia"/>
              <a:buChar char="•"/>
              <a:tabLst>
                <a:tab pos="286385" algn="l"/>
              </a:tabLst>
            </a:pPr>
            <a:endParaRPr sz="2400" dirty="0">
              <a:latin typeface="Times New Roman"/>
              <a:cs typeface="Times New Roman"/>
            </a:endParaRPr>
          </a:p>
          <a:p>
            <a:pPr marL="286385" marR="285750" indent="-274320">
              <a:lnSpc>
                <a:spcPct val="70100"/>
              </a:lnSpc>
              <a:spcBef>
                <a:spcPts val="650"/>
              </a:spcBef>
              <a:buFont typeface="Georgia"/>
              <a:buChar char="•"/>
              <a:tabLst>
                <a:tab pos="286385" algn="l"/>
              </a:tabLst>
            </a:pPr>
            <a:r>
              <a:rPr lang="sr-Latn-RS" sz="2400" dirty="0" smtClean="0">
                <a:latin typeface="Times New Roman"/>
                <a:cs typeface="Times New Roman"/>
              </a:rPr>
              <a:t>M</a:t>
            </a:r>
            <a:r>
              <a:rPr sz="2400" dirty="0" err="1" smtClean="0">
                <a:latin typeface="Times New Roman"/>
                <a:cs typeface="Times New Roman"/>
              </a:rPr>
              <a:t>etabolic</a:t>
            </a:r>
            <a:r>
              <a:rPr sz="2400" spc="-60" dirty="0" smtClean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effects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-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transient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hypoglycaemia </a:t>
            </a:r>
            <a:r>
              <a:rPr sz="2400" dirty="0">
                <a:latin typeface="Times New Roman"/>
                <a:cs typeface="Times New Roman"/>
              </a:rPr>
              <a:t>(gluconeogenesis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glucogenolysis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liver</a:t>
            </a:r>
            <a:r>
              <a:rPr sz="2400" spc="-10" dirty="0" smtClean="0">
                <a:latin typeface="Times New Roman"/>
                <a:cs typeface="Times New Roman"/>
              </a:rPr>
              <a:t>)</a:t>
            </a:r>
            <a:endParaRPr lang="sr-Latn-RS" sz="2400" spc="-10" dirty="0" smtClean="0">
              <a:latin typeface="Times New Roman"/>
              <a:cs typeface="Times New Roman"/>
            </a:endParaRPr>
          </a:p>
          <a:p>
            <a:pPr marL="286385" marR="285750" indent="-274320">
              <a:lnSpc>
                <a:spcPct val="70100"/>
              </a:lnSpc>
              <a:spcBef>
                <a:spcPts val="650"/>
              </a:spcBef>
              <a:buFont typeface="Georgia"/>
              <a:buChar char="•"/>
              <a:tabLst>
                <a:tab pos="286385" algn="l"/>
              </a:tabLst>
            </a:pPr>
            <a:endParaRPr sz="2400" dirty="0">
              <a:latin typeface="Times New Roman"/>
              <a:cs typeface="Times New Roman"/>
            </a:endParaRPr>
          </a:p>
          <a:p>
            <a:pPr marL="286385" indent="-273685">
              <a:lnSpc>
                <a:spcPts val="2300"/>
              </a:lnSpc>
              <a:buFont typeface="Georgia"/>
              <a:buChar char="•"/>
              <a:tabLst>
                <a:tab pos="286385" algn="l"/>
              </a:tabLst>
            </a:pPr>
            <a:r>
              <a:rPr lang="sr-Latn-RS" sz="2400" dirty="0" smtClean="0">
                <a:latin typeface="Times New Roman"/>
                <a:cs typeface="Times New Roman"/>
              </a:rPr>
              <a:t>D</a:t>
            </a:r>
            <a:r>
              <a:rPr sz="2400" dirty="0" err="1" smtClean="0">
                <a:latin typeface="Times New Roman"/>
                <a:cs typeface="Times New Roman"/>
              </a:rPr>
              <a:t>ecreased</a:t>
            </a:r>
            <a:r>
              <a:rPr sz="2400" spc="-30" dirty="0" smtClean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insulin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secretion</a:t>
            </a:r>
            <a:endParaRPr sz="2400" dirty="0">
              <a:latin typeface="Times New Roman"/>
              <a:cs typeface="Times New Roman"/>
            </a:endParaRPr>
          </a:p>
          <a:p>
            <a:pPr marL="286385" indent="-273685">
              <a:lnSpc>
                <a:spcPts val="2650"/>
              </a:lnSpc>
              <a:buFont typeface="Georgia"/>
              <a:buChar char="•"/>
              <a:tabLst>
                <a:tab pos="286385" algn="l"/>
              </a:tabLst>
            </a:pPr>
            <a:r>
              <a:rPr lang="sr-Latn-RS" sz="2400" dirty="0" smtClean="0">
                <a:latin typeface="Times New Roman"/>
                <a:cs typeface="Times New Roman"/>
              </a:rPr>
              <a:t>L</a:t>
            </a:r>
            <a:r>
              <a:rPr sz="2400" dirty="0" err="1" smtClean="0">
                <a:latin typeface="Times New Roman"/>
                <a:cs typeface="Times New Roman"/>
              </a:rPr>
              <a:t>ipolysis</a:t>
            </a:r>
            <a:r>
              <a:rPr sz="2400" spc="-70" dirty="0" smtClean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stimulation</a:t>
            </a:r>
            <a:endParaRPr sz="2400" dirty="0">
              <a:latin typeface="Times New Roman"/>
              <a:cs typeface="Times New Roman"/>
            </a:endParaRPr>
          </a:p>
          <a:p>
            <a:pPr marL="286385" indent="-273685">
              <a:lnSpc>
                <a:spcPts val="3005"/>
              </a:lnSpc>
              <a:buFont typeface="Georgia"/>
              <a:buChar char="•"/>
              <a:tabLst>
                <a:tab pos="286385" algn="l"/>
              </a:tabLst>
            </a:pPr>
            <a:r>
              <a:rPr lang="sr-Latn-RS" sz="2400" dirty="0" smtClean="0">
                <a:latin typeface="Times New Roman"/>
                <a:cs typeface="Times New Roman"/>
              </a:rPr>
              <a:t>D</a:t>
            </a:r>
            <a:r>
              <a:rPr sz="2400" dirty="0" err="1" smtClean="0">
                <a:latin typeface="Times New Roman"/>
                <a:cs typeface="Times New Roman"/>
              </a:rPr>
              <a:t>ecreased</a:t>
            </a:r>
            <a:r>
              <a:rPr sz="2400" spc="-40" dirty="0" smtClean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protein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synthesis</a:t>
            </a:r>
            <a:endParaRPr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0838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7201" y="1383537"/>
            <a:ext cx="8001000" cy="5231817"/>
          </a:xfrm>
          <a:prstGeom prst="rect">
            <a:avLst/>
          </a:prstGeom>
        </p:spPr>
        <p:txBody>
          <a:bodyPr vert="horz" wrap="square" lIns="0" tIns="97155" rIns="0" bIns="0" rtlCol="0">
            <a:spAutoFit/>
          </a:bodyPr>
          <a:lstStyle/>
          <a:p>
            <a:pPr marL="285115" marR="5080" indent="-273050">
              <a:lnSpc>
                <a:spcPct val="80000"/>
              </a:lnSpc>
              <a:spcBef>
                <a:spcPts val="765"/>
              </a:spcBef>
              <a:buSzPct val="83928"/>
              <a:buFont typeface="Arial MT"/>
              <a:buChar char="•"/>
              <a:tabLst>
                <a:tab pos="285115" algn="l"/>
              </a:tabLst>
            </a:pPr>
            <a:r>
              <a:rPr sz="2400" dirty="0">
                <a:latin typeface="Times New Roman"/>
                <a:cs typeface="Times New Roman"/>
              </a:rPr>
              <a:t>from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Greek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words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"same"</a:t>
            </a:r>
            <a:r>
              <a:rPr sz="2400" b="1" spc="-5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and</a:t>
            </a:r>
            <a:r>
              <a:rPr sz="2400" b="1" spc="-4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"</a:t>
            </a:r>
            <a:r>
              <a:rPr sz="2400" b="1" spc="-10" dirty="0" smtClean="0">
                <a:latin typeface="Times New Roman"/>
                <a:cs typeface="Times New Roman"/>
              </a:rPr>
              <a:t>steady"</a:t>
            </a:r>
            <a:r>
              <a:rPr lang="sr-Latn-RS" sz="2400" spc="-10" dirty="0" smtClean="0">
                <a:latin typeface="Times New Roman"/>
                <a:cs typeface="Times New Roman"/>
              </a:rPr>
              <a:t>,</a:t>
            </a:r>
            <a:r>
              <a:rPr sz="2400" spc="-80" dirty="0" smtClean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refers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to </a:t>
            </a:r>
            <a:r>
              <a:rPr sz="2400" dirty="0">
                <a:latin typeface="Times New Roman"/>
                <a:cs typeface="Times New Roman"/>
              </a:rPr>
              <a:t>any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process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living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things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use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maintain</a:t>
            </a:r>
            <a:r>
              <a:rPr sz="2400" spc="-10" dirty="0">
                <a:latin typeface="Times New Roman"/>
                <a:cs typeface="Times New Roman"/>
              </a:rPr>
              <a:t> fairly </a:t>
            </a:r>
            <a:r>
              <a:rPr sz="2400" dirty="0">
                <a:latin typeface="Times New Roman"/>
                <a:cs typeface="Times New Roman"/>
              </a:rPr>
              <a:t>stable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conditions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necessary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for</a:t>
            </a:r>
            <a:r>
              <a:rPr sz="2400" spc="1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survival.</a:t>
            </a:r>
            <a:endParaRPr sz="2400" dirty="0">
              <a:latin typeface="Times New Roman"/>
              <a:cs typeface="Times New Roman"/>
            </a:endParaRPr>
          </a:p>
          <a:p>
            <a:pPr marL="285115" marR="997585" indent="-273050">
              <a:lnSpc>
                <a:spcPct val="80000"/>
              </a:lnSpc>
              <a:spcBef>
                <a:spcPts val="2690"/>
              </a:spcBef>
              <a:buSzPct val="83928"/>
              <a:buFont typeface="Arial MT"/>
              <a:buChar char="•"/>
              <a:tabLst>
                <a:tab pos="285115" algn="l"/>
              </a:tabLst>
            </a:pPr>
            <a:r>
              <a:rPr sz="2400" dirty="0">
                <a:latin typeface="Times New Roman"/>
                <a:cs typeface="Times New Roman"/>
              </a:rPr>
              <a:t>This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dynamic</a:t>
            </a:r>
            <a:r>
              <a:rPr sz="2400" b="1" spc="-3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state</a:t>
            </a:r>
            <a:r>
              <a:rPr sz="2400" b="1" spc="-40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of</a:t>
            </a:r>
            <a:r>
              <a:rPr sz="2400" b="1" spc="-25" dirty="0">
                <a:latin typeface="Times New Roman"/>
                <a:cs typeface="Times New Roman"/>
              </a:rPr>
              <a:t> </a:t>
            </a:r>
            <a:r>
              <a:rPr sz="2400" b="1" dirty="0">
                <a:latin typeface="Times New Roman"/>
                <a:cs typeface="Times New Roman"/>
              </a:rPr>
              <a:t>equilibrium</a:t>
            </a:r>
            <a:r>
              <a:rPr sz="2400" b="1" spc="-5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includes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many </a:t>
            </a:r>
            <a:r>
              <a:rPr sz="2400" dirty="0">
                <a:latin typeface="Times New Roman"/>
                <a:cs typeface="Times New Roman"/>
              </a:rPr>
              <a:t>factors,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such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as</a:t>
            </a:r>
            <a:r>
              <a:rPr sz="2400" spc="-25" dirty="0" smtClean="0">
                <a:latin typeface="Times New Roman"/>
                <a:cs typeface="Times New Roman"/>
              </a:rPr>
              <a:t>:</a:t>
            </a:r>
            <a:endParaRPr lang="sr-Latn-RS" sz="2400" spc="-25" dirty="0" smtClean="0">
              <a:latin typeface="Times New Roman"/>
              <a:cs typeface="Times New Roman"/>
            </a:endParaRPr>
          </a:p>
          <a:p>
            <a:pPr marL="285115" marR="997585" indent="-273050">
              <a:lnSpc>
                <a:spcPct val="80000"/>
              </a:lnSpc>
              <a:spcBef>
                <a:spcPts val="2690"/>
              </a:spcBef>
              <a:buSzPct val="83928"/>
              <a:buFont typeface="Arial MT"/>
              <a:buChar char="•"/>
              <a:tabLst>
                <a:tab pos="285115" algn="l"/>
              </a:tabLst>
            </a:pPr>
            <a:endParaRPr sz="2400" dirty="0">
              <a:latin typeface="Times New Roman"/>
              <a:cs typeface="Times New Roman"/>
            </a:endParaRPr>
          </a:p>
          <a:p>
            <a:pPr marL="638810" indent="-626110">
              <a:lnSpc>
                <a:spcPts val="2355"/>
              </a:lnSpc>
              <a:buSzPct val="83928"/>
              <a:buFont typeface="Wingdings"/>
              <a:buChar char=""/>
              <a:tabLst>
                <a:tab pos="638810" algn="l"/>
              </a:tabLst>
            </a:pPr>
            <a:r>
              <a:rPr sz="2400" dirty="0">
                <a:latin typeface="Times New Roman"/>
                <a:cs typeface="Times New Roman"/>
              </a:rPr>
              <a:t>body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temperature</a:t>
            </a:r>
            <a:endParaRPr sz="2400" dirty="0">
              <a:latin typeface="Times New Roman"/>
              <a:cs typeface="Times New Roman"/>
            </a:endParaRPr>
          </a:p>
          <a:p>
            <a:pPr marL="638810" indent="-626110">
              <a:lnSpc>
                <a:spcPts val="2690"/>
              </a:lnSpc>
              <a:buSzPct val="83928"/>
              <a:buFont typeface="Wingdings"/>
              <a:buChar char=""/>
              <a:tabLst>
                <a:tab pos="638810" algn="l"/>
              </a:tabLst>
            </a:pPr>
            <a:r>
              <a:rPr sz="2400" dirty="0">
                <a:latin typeface="Times New Roman"/>
                <a:cs typeface="Times New Roman"/>
              </a:rPr>
              <a:t>fluid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balance</a:t>
            </a:r>
            <a:endParaRPr sz="2400" dirty="0">
              <a:latin typeface="Times New Roman"/>
              <a:cs typeface="Times New Roman"/>
            </a:endParaRPr>
          </a:p>
          <a:p>
            <a:pPr marL="638810" indent="-626110">
              <a:lnSpc>
                <a:spcPts val="2690"/>
              </a:lnSpc>
              <a:buSzPct val="83928"/>
              <a:buFont typeface="Wingdings"/>
              <a:buChar char=""/>
              <a:tabLst>
                <a:tab pos="638810" algn="l"/>
              </a:tabLst>
            </a:pPr>
            <a:r>
              <a:rPr sz="2400" dirty="0">
                <a:latin typeface="Times New Roman"/>
                <a:cs typeface="Times New Roman"/>
              </a:rPr>
              <a:t>pH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value</a:t>
            </a:r>
            <a:endParaRPr sz="2400" dirty="0">
              <a:latin typeface="Times New Roman"/>
              <a:cs typeface="Times New Roman"/>
            </a:endParaRPr>
          </a:p>
          <a:p>
            <a:pPr marL="638810" indent="-626110">
              <a:lnSpc>
                <a:spcPts val="2690"/>
              </a:lnSpc>
              <a:buSzPct val="83928"/>
              <a:buFont typeface="Wingdings"/>
              <a:buChar char=""/>
              <a:tabLst>
                <a:tab pos="638810" algn="l"/>
              </a:tabLst>
            </a:pPr>
            <a:r>
              <a:rPr sz="2400" dirty="0">
                <a:latin typeface="Times New Roman"/>
                <a:cs typeface="Times New Roman"/>
              </a:rPr>
              <a:t>electrolites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concentration</a:t>
            </a:r>
            <a:endParaRPr sz="2400" dirty="0">
              <a:latin typeface="Times New Roman"/>
              <a:cs typeface="Times New Roman"/>
            </a:endParaRPr>
          </a:p>
          <a:p>
            <a:pPr marL="638810" indent="-626110">
              <a:lnSpc>
                <a:spcPts val="3025"/>
              </a:lnSpc>
              <a:buSzPct val="83928"/>
              <a:buFont typeface="Wingdings"/>
              <a:buChar char=""/>
              <a:tabLst>
                <a:tab pos="638810" algn="l"/>
              </a:tabLst>
            </a:pP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blood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sugar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level</a:t>
            </a:r>
            <a:endParaRPr sz="2400" dirty="0">
              <a:latin typeface="Times New Roman"/>
              <a:cs typeface="Times New Roman"/>
            </a:endParaRPr>
          </a:p>
          <a:p>
            <a:pPr marL="12700" marR="732155">
              <a:lnSpc>
                <a:spcPct val="80000"/>
              </a:lnSpc>
              <a:spcBef>
                <a:spcPts val="2690"/>
              </a:spcBef>
            </a:pPr>
            <a:r>
              <a:rPr sz="2400" dirty="0" smtClean="0">
                <a:latin typeface="Times New Roman"/>
                <a:cs typeface="Times New Roman"/>
              </a:rPr>
              <a:t>and</a:t>
            </a:r>
            <a:r>
              <a:rPr sz="2400" spc="-20" dirty="0" smtClean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these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need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to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be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regulated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despite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changes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the </a:t>
            </a:r>
            <a:r>
              <a:rPr lang="sr-Latn-RS" sz="2400" spc="-25" dirty="0" smtClean="0">
                <a:latin typeface="Times New Roman"/>
                <a:cs typeface="Times New Roman"/>
              </a:rPr>
              <a:t>     </a:t>
            </a:r>
            <a:r>
              <a:rPr sz="2400" dirty="0" smtClean="0">
                <a:latin typeface="Times New Roman"/>
                <a:cs typeface="Times New Roman"/>
              </a:rPr>
              <a:t>environment</a:t>
            </a:r>
            <a:r>
              <a:rPr sz="2400" dirty="0">
                <a:latin typeface="Times New Roman"/>
                <a:cs typeface="Times New Roman"/>
              </a:rPr>
              <a:t>,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diet,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or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activity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level.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45440" y="541985"/>
            <a:ext cx="8453119" cy="5674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0">
              <a:lnSpc>
                <a:spcPct val="100000"/>
              </a:lnSpc>
              <a:spcBef>
                <a:spcPts val="105"/>
              </a:spcBef>
            </a:pPr>
            <a:r>
              <a:rPr sz="3600" dirty="0"/>
              <a:t>Homeostasis</a:t>
            </a:r>
            <a:r>
              <a:rPr sz="3600" spc="-100" dirty="0"/>
              <a:t> </a:t>
            </a:r>
            <a:r>
              <a:rPr sz="3600" spc="-10" dirty="0"/>
              <a:t>…originates…</a:t>
            </a:r>
            <a:endParaRPr sz="3600" dirty="0"/>
          </a:p>
        </p:txBody>
      </p:sp>
    </p:spTree>
    <p:extLst>
      <p:ext uri="{BB962C8B-B14F-4D97-AF65-F5344CB8AC3E}">
        <p14:creationId xmlns:p14="http://schemas.microsoft.com/office/powerpoint/2010/main" val="4289991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5440" y="541985"/>
            <a:ext cx="8453119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843405">
              <a:lnSpc>
                <a:spcPct val="100000"/>
              </a:lnSpc>
              <a:spcBef>
                <a:spcPts val="95"/>
              </a:spcBef>
            </a:pPr>
            <a:r>
              <a:rPr sz="3600" dirty="0"/>
              <a:t>Endocrine</a:t>
            </a:r>
            <a:r>
              <a:rPr sz="3600" spc="-185" dirty="0"/>
              <a:t> </a:t>
            </a:r>
            <a:r>
              <a:rPr sz="3600" spc="-10" dirty="0"/>
              <a:t>system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57200" y="1506329"/>
            <a:ext cx="5375910" cy="2867452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267970" indent="-255270">
              <a:lnSpc>
                <a:spcPct val="100000"/>
              </a:lnSpc>
              <a:spcBef>
                <a:spcPts val="400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b="1" spc="-10" dirty="0">
                <a:latin typeface="Times New Roman"/>
                <a:cs typeface="Times New Roman"/>
              </a:rPr>
              <a:t>Hypothalamus</a:t>
            </a: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ct val="100000"/>
              </a:lnSpc>
              <a:spcBef>
                <a:spcPts val="305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Corticotropin</a:t>
            </a:r>
            <a:r>
              <a:rPr sz="2400" spc="-9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releasing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factor</a:t>
            </a:r>
            <a:r>
              <a:rPr sz="2400" dirty="0">
                <a:solidFill>
                  <a:srgbClr val="424455"/>
                </a:solidFill>
                <a:latin typeface="Times New Roman"/>
                <a:cs typeface="Times New Roman"/>
              </a:rPr>
              <a:t>,</a:t>
            </a:r>
            <a:r>
              <a:rPr sz="2400" spc="-70" dirty="0">
                <a:solidFill>
                  <a:srgbClr val="424455"/>
                </a:solidFill>
                <a:latin typeface="Times New Roman"/>
                <a:cs typeface="Times New Roman"/>
              </a:rPr>
              <a:t> </a:t>
            </a:r>
            <a:r>
              <a:rPr sz="2400" b="1" spc="-25" dirty="0">
                <a:solidFill>
                  <a:srgbClr val="FF0000"/>
                </a:solidFill>
                <a:latin typeface="Times New Roman"/>
                <a:cs typeface="Times New Roman"/>
              </a:rPr>
              <a:t>CRF</a:t>
            </a:r>
            <a:endParaRPr sz="24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267970" indent="-255270">
              <a:lnSpc>
                <a:spcPct val="100000"/>
              </a:lnSpc>
              <a:spcBef>
                <a:spcPts val="300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b="1" dirty="0">
                <a:latin typeface="Times New Roman"/>
                <a:cs typeface="Times New Roman"/>
              </a:rPr>
              <a:t>Pituitary</a:t>
            </a:r>
            <a:r>
              <a:rPr sz="2400" b="1" spc="-85" dirty="0">
                <a:latin typeface="Times New Roman"/>
                <a:cs typeface="Times New Roman"/>
              </a:rPr>
              <a:t> </a:t>
            </a:r>
            <a:r>
              <a:rPr sz="2400" b="1" spc="-20" dirty="0">
                <a:latin typeface="Times New Roman"/>
                <a:cs typeface="Times New Roman"/>
              </a:rPr>
              <a:t>gland</a:t>
            </a:r>
            <a:endParaRPr sz="2400" dirty="0">
              <a:latin typeface="Times New Roman"/>
              <a:cs typeface="Times New Roman"/>
            </a:endParaRPr>
          </a:p>
          <a:p>
            <a:pPr marL="575945" lvl="1" indent="-264795">
              <a:lnSpc>
                <a:spcPct val="100000"/>
              </a:lnSpc>
              <a:spcBef>
                <a:spcPts val="305"/>
              </a:spcBef>
              <a:buSzPct val="96153"/>
              <a:buFont typeface="Wingdings"/>
              <a:buChar char=""/>
              <a:tabLst>
                <a:tab pos="575945" algn="l"/>
              </a:tabLst>
            </a:pPr>
            <a:r>
              <a:rPr sz="24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ACTH</a:t>
            </a:r>
            <a:endParaRPr sz="24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267970" indent="-255270">
              <a:lnSpc>
                <a:spcPct val="100000"/>
              </a:lnSpc>
              <a:spcBef>
                <a:spcPts val="295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b="1" dirty="0">
                <a:latin typeface="Times New Roman"/>
                <a:cs typeface="Times New Roman"/>
              </a:rPr>
              <a:t>Adrenal</a:t>
            </a:r>
            <a:r>
              <a:rPr sz="2400" b="1" spc="-155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gland</a:t>
            </a:r>
            <a:endParaRPr sz="2400" dirty="0">
              <a:latin typeface="Times New Roman"/>
              <a:cs typeface="Times New Roman"/>
            </a:endParaRPr>
          </a:p>
          <a:p>
            <a:pPr marL="575945" lvl="1" indent="-265430">
              <a:lnSpc>
                <a:spcPct val="100000"/>
              </a:lnSpc>
              <a:spcBef>
                <a:spcPts val="309"/>
              </a:spcBef>
              <a:buSzPct val="96153"/>
              <a:buFont typeface="Wingdings"/>
              <a:buChar char=""/>
              <a:tabLst>
                <a:tab pos="575945" algn="l"/>
              </a:tabLst>
            </a:pPr>
            <a:r>
              <a:rPr sz="2400" b="1" dirty="0">
                <a:solidFill>
                  <a:srgbClr val="FF0000"/>
                </a:solidFill>
                <a:latin typeface="Times New Roman"/>
                <a:cs typeface="Times New Roman"/>
              </a:rPr>
              <a:t>epinephrine,</a:t>
            </a:r>
            <a:r>
              <a:rPr sz="2400" b="1" spc="-4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norepinephrine,</a:t>
            </a:r>
            <a:endParaRPr sz="2400" dirty="0"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marL="656590" lvl="1" indent="-342265">
              <a:lnSpc>
                <a:spcPct val="100000"/>
              </a:lnSpc>
              <a:spcBef>
                <a:spcPts val="300"/>
              </a:spcBef>
              <a:buSzPct val="96153"/>
              <a:buFont typeface="Wingdings"/>
              <a:buChar char=""/>
              <a:tabLst>
                <a:tab pos="656590" algn="l"/>
              </a:tabLst>
            </a:pPr>
            <a:r>
              <a:rPr sz="2400" b="1" spc="-10" dirty="0">
                <a:solidFill>
                  <a:srgbClr val="FF0000"/>
                </a:solidFill>
                <a:latin typeface="Times New Roman"/>
                <a:cs typeface="Times New Roman"/>
              </a:rPr>
              <a:t>cortisol</a:t>
            </a:r>
            <a:endParaRPr sz="24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486400" y="2809875"/>
            <a:ext cx="3649471" cy="3724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3540" y="618185"/>
            <a:ext cx="7336155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3600" dirty="0"/>
              <a:t>Endocrine</a:t>
            </a:r>
            <a:r>
              <a:rPr sz="3600" spc="-120" dirty="0"/>
              <a:t> </a:t>
            </a:r>
            <a:r>
              <a:rPr sz="3600" dirty="0"/>
              <a:t>system</a:t>
            </a:r>
            <a:r>
              <a:rPr sz="3600" spc="-95" dirty="0"/>
              <a:t> </a:t>
            </a:r>
            <a:r>
              <a:rPr sz="3600" dirty="0"/>
              <a:t>activity</a:t>
            </a:r>
            <a:r>
              <a:rPr sz="3600" spc="-114" dirty="0"/>
              <a:t> </a:t>
            </a:r>
            <a:r>
              <a:rPr sz="3600" dirty="0"/>
              <a:t>in</a:t>
            </a:r>
            <a:r>
              <a:rPr sz="3600" spc="-114" dirty="0"/>
              <a:t> </a:t>
            </a:r>
            <a:r>
              <a:rPr sz="3600" spc="-25" dirty="0"/>
              <a:t>GAS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09600" y="1621281"/>
            <a:ext cx="7308850" cy="19486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67335" marR="614680" indent="-255270">
              <a:lnSpc>
                <a:spcPct val="100000"/>
              </a:lnSpc>
              <a:spcBef>
                <a:spcPts val="95"/>
              </a:spcBef>
              <a:buFont typeface="Georgia"/>
              <a:buChar char="•"/>
              <a:tabLst>
                <a:tab pos="268605" algn="l"/>
              </a:tabLst>
            </a:pP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increases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secretion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hormones,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which 	</a:t>
            </a:r>
            <a:r>
              <a:rPr sz="2400" dirty="0">
                <a:latin typeface="Times New Roman"/>
                <a:cs typeface="Times New Roman"/>
              </a:rPr>
              <a:t>increase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1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body's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defense</a:t>
            </a:r>
            <a:r>
              <a:rPr sz="2400" spc="-10" dirty="0">
                <a:latin typeface="Times New Roman"/>
                <a:cs typeface="Times New Roman"/>
              </a:rPr>
              <a:t> reactions</a:t>
            </a:r>
            <a:endParaRPr sz="24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40"/>
              </a:spcBef>
              <a:buFont typeface="Georgia"/>
              <a:buChar char="•"/>
            </a:pPr>
            <a:endParaRPr sz="2400" dirty="0">
              <a:latin typeface="Times New Roman"/>
              <a:cs typeface="Times New Roman"/>
            </a:endParaRPr>
          </a:p>
          <a:p>
            <a:pPr marL="267335" marR="5080" indent="-255270">
              <a:lnSpc>
                <a:spcPct val="100000"/>
              </a:lnSpc>
              <a:spcBef>
                <a:spcPts val="5"/>
              </a:spcBef>
              <a:buFont typeface="Georgia"/>
              <a:buChar char="•"/>
              <a:tabLst>
                <a:tab pos="268605" algn="l"/>
              </a:tabLst>
            </a:pPr>
            <a:r>
              <a:rPr sz="2400" dirty="0">
                <a:latin typeface="Times New Roman"/>
                <a:cs typeface="Times New Roman"/>
              </a:rPr>
              <a:t>It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reduces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the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secretion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hormones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that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increase 	</a:t>
            </a:r>
            <a:r>
              <a:rPr sz="2400" dirty="0">
                <a:latin typeface="Times New Roman"/>
                <a:cs typeface="Times New Roman"/>
              </a:rPr>
              <a:t>energy</a:t>
            </a:r>
            <a:r>
              <a:rPr sz="2400" spc="-15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consumption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" y="541985"/>
            <a:ext cx="8453119" cy="553998"/>
          </a:xfrm>
        </p:spPr>
        <p:txBody>
          <a:bodyPr/>
          <a:lstStyle/>
          <a:p>
            <a:r>
              <a:rPr lang="sr-Latn-RS" sz="3600" dirty="0" smtClean="0"/>
              <a:t>Effects of glucocorticoids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295400"/>
            <a:ext cx="8001000" cy="5416868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sr-Latn-RS" sz="2200" dirty="0" smtClean="0"/>
              <a:t>Almost one type of stress causes a significant increased in ACTH secretion by the anterior pituitary.</a:t>
            </a:r>
          </a:p>
          <a:p>
            <a:pPr marL="457200" indent="-457200">
              <a:buFont typeface="Arial" pitchFamily="34" charset="0"/>
              <a:buChar char="•"/>
            </a:pPr>
            <a:endParaRPr lang="sr-Latn-RS" sz="2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sr-Latn-RS" sz="2200" dirty="0" smtClean="0"/>
              <a:t>Within minutes, </a:t>
            </a:r>
            <a:r>
              <a:rPr lang="sr-Latn-RS" sz="2200" b="1" dirty="0" smtClean="0"/>
              <a:t>ACTH causes an increased synthesis and release of the glucocorthicoids </a:t>
            </a:r>
            <a:r>
              <a:rPr lang="sr-Latn-RS" sz="2200" dirty="0" smtClean="0"/>
              <a:t>from the adrenal cortex.</a:t>
            </a:r>
          </a:p>
          <a:p>
            <a:pPr marL="457200" indent="-457200">
              <a:buFont typeface="Arial" pitchFamily="34" charset="0"/>
              <a:buChar char="•"/>
            </a:pPr>
            <a:endParaRPr lang="sr-Latn-RS" sz="2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sr-Latn-RS" sz="2200" dirty="0" smtClean="0"/>
              <a:t>These hormones, mainly, in the form of cortisol, increase serum glucose and alter the metabolism of carbohydrates, fat, and protein.</a:t>
            </a:r>
          </a:p>
          <a:p>
            <a:pPr marL="457200" indent="-457200">
              <a:buFont typeface="Arial" pitchFamily="34" charset="0"/>
              <a:buChar char="•"/>
            </a:pPr>
            <a:endParaRPr lang="sr-Latn-RS" sz="2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sr-Latn-RS" sz="2200" b="1" dirty="0" smtClean="0"/>
              <a:t>Gluconeogenesis, gl</a:t>
            </a:r>
            <a:r>
              <a:rPr lang="en-US" sz="2200" b="1" dirty="0" err="1" smtClean="0"/>
              <a:t>uc</a:t>
            </a:r>
            <a:r>
              <a:rPr lang="sr-Latn-RS" sz="2200" b="1" dirty="0" smtClean="0"/>
              <a:t>ogenolysis, protein catabolism, and lipolysis are increased</a:t>
            </a:r>
            <a:r>
              <a:rPr lang="sr-Latn-RS" sz="2200" dirty="0" smtClean="0"/>
              <a:t>.</a:t>
            </a:r>
          </a:p>
          <a:p>
            <a:pPr marL="457200" indent="-457200">
              <a:buFont typeface="Arial" pitchFamily="34" charset="0"/>
              <a:buChar char="•"/>
            </a:pPr>
            <a:endParaRPr lang="sr-Latn-RS" sz="2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sr-Latn-RS" sz="2200" dirty="0" smtClean="0"/>
              <a:t>The results is that more fuel is made available for energy.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sr-Latn-RS" sz="2200" dirty="0" smtClean="0"/>
              <a:t>Cortisol may make amino acids available to damaged tissues for the sinthesis of essential intracellular substances such as purines, pyrimidines, and creatine phosphate.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17196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" y="541985"/>
            <a:ext cx="8453119" cy="553998"/>
          </a:xfrm>
        </p:spPr>
        <p:txBody>
          <a:bodyPr/>
          <a:lstStyle/>
          <a:p>
            <a:r>
              <a:rPr lang="sr-Latn-RS" sz="3600" dirty="0"/>
              <a:t>Effects of glucocorticoids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537461"/>
            <a:ext cx="7620000" cy="4801314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sr-Latn-RS" sz="2400" b="1" dirty="0" smtClean="0"/>
              <a:t>Cortisol suppresses almost every step of the inflammatory response</a:t>
            </a:r>
            <a:r>
              <a:rPr lang="sr-Latn-RS" sz="2400" dirty="0" smtClean="0"/>
              <a:t>. It has the following effects in inflammation:</a:t>
            </a:r>
          </a:p>
          <a:p>
            <a:pPr marL="342900" indent="-342900">
              <a:buFont typeface="Arial" pitchFamily="34" charset="0"/>
              <a:buChar char="•"/>
            </a:pPr>
            <a:endParaRPr lang="sr-Latn-RS" sz="2400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sr-Latn-RS" sz="2400" dirty="0" smtClean="0"/>
              <a:t>Stabilizies lysosmal membranes so release of proteolitic enzymes is decreased.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sr-Latn-RS" sz="2400" dirty="0" smtClean="0"/>
              <a:t>Decreases the permeability of capillaries, which prevents loss of plasma into tissues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sr-Latn-RS" sz="2400" dirty="0" smtClean="0"/>
              <a:t>Decreases movement of white blood cells to inflamed area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sr-Latn-RS" sz="2400" dirty="0" smtClean="0"/>
              <a:t>Suppresses the immune system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sr-Latn-RS" sz="2400" dirty="0" smtClean="0"/>
              <a:t>Lowers fever due to blocking release of interleukin-1 from white blood cells.</a:t>
            </a:r>
          </a:p>
          <a:p>
            <a:pPr marL="342900" indent="-342900">
              <a:buFont typeface="Wingdings" pitchFamily="2" charset="2"/>
              <a:buChar char="ü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7144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" y="541985"/>
            <a:ext cx="8453119" cy="553998"/>
          </a:xfrm>
        </p:spPr>
        <p:txBody>
          <a:bodyPr/>
          <a:lstStyle/>
          <a:p>
            <a:r>
              <a:rPr lang="sr-Latn-RS" sz="3600" dirty="0"/>
              <a:t>Circadian secretion of </a:t>
            </a:r>
            <a:r>
              <a:rPr lang="sr-Latn-RS" sz="3600" dirty="0" smtClean="0"/>
              <a:t>glucocorticoids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7461"/>
            <a:ext cx="7391400" cy="4431983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/>
              <a:t>in individuals with a day-wake/night-sleep cycle, the glucoc</a:t>
            </a:r>
            <a:r>
              <a:rPr lang="en-US" sz="2400" dirty="0" smtClean="0"/>
              <a:t>o</a:t>
            </a:r>
            <a:r>
              <a:rPr lang="sr-Latn-RS" sz="2400" dirty="0" smtClean="0"/>
              <a:t>rticoids are thought to be synchronized by light.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/>
              <a:t>Their concentration in blood and urine decreases during the sleep and rises  in the early</a:t>
            </a:r>
            <a:r>
              <a:rPr lang="en-US" sz="2400" dirty="0" smtClean="0"/>
              <a:t> morning.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This pattern of glucocorticoid secretion follows a particular rhythm called the circadian rhythm or pattern.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The early morning level elevates to its daily high about 6 to 8 AM and begins to drop at about 10 AM, increasing </a:t>
            </a:r>
            <a:r>
              <a:rPr lang="en-US" sz="2400" dirty="0" err="1" smtClean="0"/>
              <a:t>slighly</a:t>
            </a:r>
            <a:r>
              <a:rPr lang="en-US" sz="2400" dirty="0" smtClean="0"/>
              <a:t> around 2 PM, and gradually declining until 10 PM.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242520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-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885825"/>
            <a:ext cx="7200900" cy="508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0387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Effects on the immune system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537461"/>
            <a:ext cx="7620000" cy="4739759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sr-Latn-RS" sz="2200" dirty="0" smtClean="0"/>
              <a:t>Stress, especially when it chronic and unremitting, apparently lowers the body</a:t>
            </a:r>
            <a:r>
              <a:rPr lang="en-US" sz="2200" dirty="0" smtClean="0"/>
              <a:t>‘s defense, a response at least partly due to increased production of glucocorticoids.</a:t>
            </a:r>
            <a:endParaRPr lang="sr-Latn-RS" sz="2200" dirty="0" smtClean="0"/>
          </a:p>
          <a:p>
            <a:pPr marL="457200" indent="-457200">
              <a:buFont typeface="Arial" pitchFamily="34" charset="0"/>
              <a:buChar char="•"/>
            </a:pPr>
            <a:endParaRPr lang="en-US" sz="2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200" b="1" dirty="0" smtClean="0"/>
              <a:t>The excessive glucocorticoid secretion causes acceleration of normal </a:t>
            </a:r>
            <a:r>
              <a:rPr lang="en-US" sz="2200" b="1" dirty="0" err="1" smtClean="0"/>
              <a:t>thymic</a:t>
            </a:r>
            <a:r>
              <a:rPr lang="en-US" sz="2200" b="1" dirty="0" smtClean="0"/>
              <a:t> atrophy and reduces T-cell responses during periods of stress</a:t>
            </a:r>
            <a:r>
              <a:rPr lang="en-US" sz="2200" dirty="0" smtClean="0"/>
              <a:t>.</a:t>
            </a:r>
            <a:endParaRPr lang="sr-Latn-RS" sz="2200" dirty="0" smtClean="0"/>
          </a:p>
          <a:p>
            <a:pPr marL="457200" indent="-457200">
              <a:buFont typeface="Arial" pitchFamily="34" charset="0"/>
              <a:buChar char="•"/>
            </a:pPr>
            <a:endParaRPr lang="en-US" sz="2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200" dirty="0" smtClean="0"/>
              <a:t>When T cells are depleted there is noticed a decrease in resistance to disease.</a:t>
            </a:r>
            <a:endParaRPr lang="sr-Latn-RS" sz="2200" dirty="0" smtClean="0"/>
          </a:p>
          <a:p>
            <a:pPr marL="457200" indent="-457200">
              <a:buFont typeface="Arial" pitchFamily="34" charset="0"/>
              <a:buChar char="•"/>
            </a:pPr>
            <a:endParaRPr lang="en-US" sz="2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200" dirty="0" smtClean="0"/>
              <a:t>Varies forms of stress, such as death of a </a:t>
            </a:r>
            <a:r>
              <a:rPr lang="en-US" sz="2200" dirty="0" err="1" smtClean="0"/>
              <a:t>spouce</a:t>
            </a:r>
            <a:r>
              <a:rPr lang="en-US" sz="2200" dirty="0" smtClean="0"/>
              <a:t>, </a:t>
            </a:r>
            <a:r>
              <a:rPr lang="en-US" sz="2200" dirty="0" err="1" smtClean="0"/>
              <a:t>exsessive</a:t>
            </a:r>
            <a:r>
              <a:rPr lang="en-US" sz="2200" dirty="0" smtClean="0"/>
              <a:t> exercise, and taking exams have resulted in immune </a:t>
            </a:r>
            <a:r>
              <a:rPr lang="en-US" sz="2200" dirty="0" err="1" smtClean="0"/>
              <a:t>supresssion</a:t>
            </a:r>
            <a:r>
              <a:rPr lang="en-US" sz="2200" dirty="0" smtClean="0"/>
              <a:t> and even the onset of the disease.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62681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5440" y="541985"/>
            <a:ext cx="8453119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130300">
              <a:lnSpc>
                <a:spcPct val="100000"/>
              </a:lnSpc>
              <a:spcBef>
                <a:spcPts val="95"/>
              </a:spcBef>
            </a:pPr>
            <a:r>
              <a:rPr sz="3600" dirty="0"/>
              <a:t>Physiological</a:t>
            </a:r>
            <a:r>
              <a:rPr sz="3600" spc="-145" dirty="0"/>
              <a:t> </a:t>
            </a:r>
            <a:r>
              <a:rPr sz="3600" dirty="0"/>
              <a:t>effects</a:t>
            </a:r>
            <a:r>
              <a:rPr sz="3600" spc="-100" dirty="0"/>
              <a:t> </a:t>
            </a:r>
            <a:r>
              <a:rPr sz="3600" dirty="0"/>
              <a:t>of</a:t>
            </a:r>
            <a:r>
              <a:rPr sz="3600" spc="-125" dirty="0"/>
              <a:t> </a:t>
            </a:r>
            <a:r>
              <a:rPr sz="3600" spc="-10" dirty="0"/>
              <a:t>cortisol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40868" y="1535937"/>
            <a:ext cx="1681480" cy="793115"/>
          </a:xfrm>
          <a:prstGeom prst="rect">
            <a:avLst/>
          </a:prstGeom>
        </p:spPr>
        <p:txBody>
          <a:bodyPr vert="horz" wrap="square" lIns="0" tIns="93980" rIns="0" bIns="0" rtlCol="0">
            <a:spAutoFit/>
          </a:bodyPr>
          <a:lstStyle/>
          <a:p>
            <a:pPr marL="12700" marR="5080">
              <a:lnSpc>
                <a:spcPts val="2690"/>
              </a:lnSpc>
              <a:spcBef>
                <a:spcPts val="740"/>
              </a:spcBef>
            </a:pPr>
            <a:r>
              <a:rPr sz="2400" spc="-10" dirty="0">
                <a:latin typeface="Times New Roman"/>
                <a:cs typeface="Times New Roman"/>
              </a:rPr>
              <a:t>Glucose metabolism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40868" y="3016123"/>
            <a:ext cx="1681480" cy="689035"/>
          </a:xfrm>
          <a:prstGeom prst="rect">
            <a:avLst/>
          </a:prstGeom>
        </p:spPr>
        <p:txBody>
          <a:bodyPr vert="horz" wrap="square" lIns="0" tIns="97155" rIns="0" bIns="0" rtlCol="0">
            <a:spAutoFit/>
          </a:bodyPr>
          <a:lstStyle/>
          <a:p>
            <a:pPr marL="12700" marR="5080">
              <a:lnSpc>
                <a:spcPct val="80000"/>
              </a:lnSpc>
              <a:spcBef>
                <a:spcPts val="765"/>
              </a:spcBef>
            </a:pPr>
            <a:r>
              <a:rPr sz="2400" spc="-10" dirty="0">
                <a:latin typeface="Times New Roman"/>
                <a:cs typeface="Times New Roman"/>
              </a:rPr>
              <a:t>Protein metabolism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0868" y="4875657"/>
            <a:ext cx="1975485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400" spc="-10" dirty="0">
                <a:latin typeface="Times New Roman"/>
                <a:cs typeface="Times New Roman"/>
              </a:rPr>
              <a:t>Inflammatory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xfrm>
            <a:off x="2550922" y="1537461"/>
            <a:ext cx="6356984" cy="385727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3175"/>
              </a:lnSpc>
              <a:spcBef>
                <a:spcPts val="95"/>
              </a:spcBef>
            </a:pPr>
            <a:r>
              <a:rPr sz="2400" dirty="0">
                <a:latin typeface="Symbol"/>
                <a:cs typeface="Symbol"/>
              </a:rPr>
              <a:t></a:t>
            </a:r>
            <a:r>
              <a:rPr sz="2400" spc="-60" dirty="0"/>
              <a:t> </a:t>
            </a:r>
            <a:r>
              <a:rPr sz="2400" dirty="0"/>
              <a:t>peripheral</a:t>
            </a:r>
            <a:r>
              <a:rPr sz="2400" spc="-60" dirty="0"/>
              <a:t> </a:t>
            </a:r>
            <a:r>
              <a:rPr sz="2400" dirty="0"/>
              <a:t>glucose</a:t>
            </a:r>
            <a:r>
              <a:rPr sz="2400" spc="-65" dirty="0"/>
              <a:t> </a:t>
            </a:r>
            <a:r>
              <a:rPr sz="2400" spc="-10" dirty="0"/>
              <a:t>utilization,</a:t>
            </a:r>
          </a:p>
          <a:p>
            <a:pPr marL="12700">
              <a:lnSpc>
                <a:spcPts val="2990"/>
              </a:lnSpc>
            </a:pPr>
            <a:r>
              <a:rPr sz="2400" dirty="0">
                <a:latin typeface="Symbol"/>
                <a:cs typeface="Symbol"/>
              </a:rPr>
              <a:t></a:t>
            </a:r>
            <a:r>
              <a:rPr sz="2400" spc="-30" dirty="0"/>
              <a:t> </a:t>
            </a:r>
            <a:r>
              <a:rPr sz="2400" dirty="0"/>
              <a:t>gluconeogenesis</a:t>
            </a:r>
            <a:r>
              <a:rPr sz="2400" spc="-50" dirty="0"/>
              <a:t> </a:t>
            </a:r>
            <a:r>
              <a:rPr sz="2400" dirty="0"/>
              <a:t>in</a:t>
            </a:r>
            <a:r>
              <a:rPr sz="2400" spc="-20" dirty="0"/>
              <a:t> </a:t>
            </a:r>
            <a:r>
              <a:rPr sz="2400" dirty="0"/>
              <a:t>the</a:t>
            </a:r>
            <a:r>
              <a:rPr sz="2400" spc="-25" dirty="0"/>
              <a:t> </a:t>
            </a:r>
            <a:r>
              <a:rPr sz="2400" spc="-10" dirty="0"/>
              <a:t>liver,</a:t>
            </a:r>
          </a:p>
          <a:p>
            <a:pPr marL="12700">
              <a:lnSpc>
                <a:spcPts val="3175"/>
              </a:lnSpc>
            </a:pPr>
            <a:r>
              <a:rPr sz="2400" dirty="0">
                <a:latin typeface="Symbol"/>
                <a:cs typeface="Symbol"/>
              </a:rPr>
              <a:t></a:t>
            </a:r>
            <a:r>
              <a:rPr sz="2400" spc="-35" dirty="0"/>
              <a:t> </a:t>
            </a:r>
            <a:r>
              <a:rPr sz="2400" dirty="0"/>
              <a:t>lipolysis</a:t>
            </a:r>
            <a:r>
              <a:rPr sz="2400" spc="-40" dirty="0"/>
              <a:t> </a:t>
            </a:r>
            <a:r>
              <a:rPr sz="2400" dirty="0"/>
              <a:t>in</a:t>
            </a:r>
            <a:r>
              <a:rPr sz="2400" spc="-25" dirty="0"/>
              <a:t> </a:t>
            </a:r>
            <a:r>
              <a:rPr sz="2400" dirty="0"/>
              <a:t>adipose</a:t>
            </a:r>
            <a:r>
              <a:rPr sz="2400" spc="-30" dirty="0"/>
              <a:t> </a:t>
            </a:r>
            <a:r>
              <a:rPr sz="2400" spc="-10" dirty="0"/>
              <a:t>tissue</a:t>
            </a:r>
          </a:p>
          <a:p>
            <a:pPr>
              <a:lnSpc>
                <a:spcPct val="100000"/>
              </a:lnSpc>
              <a:spcBef>
                <a:spcPts val="80"/>
              </a:spcBef>
            </a:pPr>
            <a:endParaRPr sz="2400" spc="-10" dirty="0"/>
          </a:p>
          <a:p>
            <a:pPr marL="12700" marR="601345">
              <a:lnSpc>
                <a:spcPct val="79600"/>
              </a:lnSpc>
            </a:pPr>
            <a:r>
              <a:rPr sz="2400" dirty="0">
                <a:latin typeface="Symbol"/>
                <a:cs typeface="Symbol"/>
              </a:rPr>
              <a:t></a:t>
            </a:r>
            <a:r>
              <a:rPr sz="2400" spc="-35" dirty="0"/>
              <a:t> </a:t>
            </a:r>
            <a:r>
              <a:rPr sz="2400" dirty="0"/>
              <a:t>protein</a:t>
            </a:r>
            <a:r>
              <a:rPr sz="2400" spc="-25" dirty="0"/>
              <a:t> </a:t>
            </a:r>
            <a:r>
              <a:rPr sz="2400" dirty="0"/>
              <a:t>synthesis</a:t>
            </a:r>
            <a:r>
              <a:rPr sz="2400" spc="-50" dirty="0"/>
              <a:t> </a:t>
            </a:r>
            <a:r>
              <a:rPr sz="2400" dirty="0"/>
              <a:t>in</a:t>
            </a:r>
            <a:r>
              <a:rPr sz="2400" spc="-20" dirty="0"/>
              <a:t> </a:t>
            </a:r>
            <a:r>
              <a:rPr sz="2400" dirty="0"/>
              <a:t>the</a:t>
            </a:r>
            <a:r>
              <a:rPr sz="2400" spc="-20" dirty="0"/>
              <a:t> </a:t>
            </a:r>
            <a:r>
              <a:rPr sz="2400" dirty="0"/>
              <a:t>liver</a:t>
            </a:r>
            <a:r>
              <a:rPr sz="2400" spc="-40" dirty="0"/>
              <a:t> </a:t>
            </a:r>
            <a:r>
              <a:rPr sz="2400" spc="-10" dirty="0"/>
              <a:t>(anabolic effect)</a:t>
            </a:r>
          </a:p>
          <a:p>
            <a:pPr marL="12700" marR="5080">
              <a:lnSpc>
                <a:spcPct val="79600"/>
              </a:lnSpc>
              <a:spcBef>
                <a:spcPts val="330"/>
              </a:spcBef>
            </a:pPr>
            <a:r>
              <a:rPr sz="2400" dirty="0">
                <a:latin typeface="Symbol"/>
                <a:cs typeface="Symbol"/>
              </a:rPr>
              <a:t></a:t>
            </a:r>
            <a:r>
              <a:rPr sz="2400" spc="-45" dirty="0"/>
              <a:t> </a:t>
            </a:r>
            <a:r>
              <a:rPr sz="2400" dirty="0"/>
              <a:t>protein</a:t>
            </a:r>
            <a:r>
              <a:rPr sz="2400" spc="-45" dirty="0"/>
              <a:t> </a:t>
            </a:r>
            <a:r>
              <a:rPr sz="2400" dirty="0"/>
              <a:t>synthesis</a:t>
            </a:r>
            <a:r>
              <a:rPr sz="2400" spc="-45" dirty="0"/>
              <a:t> </a:t>
            </a:r>
            <a:r>
              <a:rPr sz="2400" dirty="0"/>
              <a:t>in</a:t>
            </a:r>
            <a:r>
              <a:rPr sz="2400" spc="-25" dirty="0"/>
              <a:t> </a:t>
            </a:r>
            <a:r>
              <a:rPr sz="2400" dirty="0"/>
              <a:t>muscles,</a:t>
            </a:r>
            <a:r>
              <a:rPr sz="2400" spc="-40" dirty="0"/>
              <a:t> </a:t>
            </a:r>
            <a:r>
              <a:rPr sz="2400" dirty="0"/>
              <a:t>skin,</a:t>
            </a:r>
            <a:r>
              <a:rPr sz="2400" spc="-25" dirty="0"/>
              <a:t> </a:t>
            </a:r>
            <a:r>
              <a:rPr sz="2400" spc="-10" dirty="0"/>
              <a:t>adipose </a:t>
            </a:r>
            <a:r>
              <a:rPr sz="2400" dirty="0"/>
              <a:t>and</a:t>
            </a:r>
            <a:r>
              <a:rPr sz="2400" spc="-35" dirty="0"/>
              <a:t> </a:t>
            </a:r>
            <a:r>
              <a:rPr sz="2400" dirty="0"/>
              <a:t>lymphatic</a:t>
            </a:r>
            <a:r>
              <a:rPr sz="2400" spc="-35" dirty="0"/>
              <a:t> </a:t>
            </a:r>
            <a:r>
              <a:rPr sz="2400" dirty="0"/>
              <a:t>tissue</a:t>
            </a:r>
            <a:r>
              <a:rPr sz="2400" spc="-50" dirty="0"/>
              <a:t> </a:t>
            </a:r>
            <a:r>
              <a:rPr sz="2400" dirty="0"/>
              <a:t>(catabolic</a:t>
            </a:r>
            <a:r>
              <a:rPr sz="2400" spc="-40" dirty="0"/>
              <a:t> </a:t>
            </a:r>
            <a:r>
              <a:rPr sz="2400" spc="-10" dirty="0"/>
              <a:t>effect)</a:t>
            </a:r>
          </a:p>
          <a:p>
            <a:pPr>
              <a:lnSpc>
                <a:spcPct val="100000"/>
              </a:lnSpc>
              <a:spcBef>
                <a:spcPts val="90"/>
              </a:spcBef>
            </a:pPr>
            <a:endParaRPr sz="2400" spc="-10" dirty="0"/>
          </a:p>
          <a:p>
            <a:pPr marL="12700" marR="196850">
              <a:lnSpc>
                <a:spcPct val="79700"/>
              </a:lnSpc>
            </a:pPr>
            <a:r>
              <a:rPr sz="2400" dirty="0">
                <a:latin typeface="Symbol"/>
                <a:cs typeface="Symbol"/>
              </a:rPr>
              <a:t></a:t>
            </a:r>
            <a:r>
              <a:rPr sz="2400" spc="-45" dirty="0"/>
              <a:t> </a:t>
            </a:r>
            <a:r>
              <a:rPr sz="2400" dirty="0"/>
              <a:t>eosinophils,</a:t>
            </a:r>
            <a:r>
              <a:rPr sz="2400" spc="-70" dirty="0"/>
              <a:t> </a:t>
            </a:r>
            <a:r>
              <a:rPr sz="2400" dirty="0"/>
              <a:t>lymphocytes</a:t>
            </a:r>
            <a:r>
              <a:rPr sz="2400" spc="-45" dirty="0"/>
              <a:t> </a:t>
            </a:r>
            <a:r>
              <a:rPr sz="2400" dirty="0"/>
              <a:t>and</a:t>
            </a:r>
            <a:r>
              <a:rPr sz="2400" spc="-30" dirty="0"/>
              <a:t> </a:t>
            </a:r>
            <a:r>
              <a:rPr sz="2400" spc="-10" dirty="0"/>
              <a:t>monocytes </a:t>
            </a:r>
            <a:r>
              <a:rPr sz="2400" dirty="0"/>
              <a:t>in</a:t>
            </a:r>
            <a:r>
              <a:rPr sz="2400" spc="-10" dirty="0"/>
              <a:t> </a:t>
            </a:r>
            <a:r>
              <a:rPr sz="2400" dirty="0"/>
              <a:t>the</a:t>
            </a:r>
            <a:r>
              <a:rPr sz="2400" spc="-15" dirty="0"/>
              <a:t> </a:t>
            </a:r>
            <a:r>
              <a:rPr sz="2400" spc="-10" dirty="0"/>
              <a:t>blood</a:t>
            </a:r>
          </a:p>
          <a:p>
            <a:pPr marL="12700">
              <a:lnSpc>
                <a:spcPts val="3000"/>
              </a:lnSpc>
              <a:tabLst>
                <a:tab pos="402590" algn="l"/>
              </a:tabLst>
            </a:pPr>
            <a:r>
              <a:rPr sz="2400" spc="-50" dirty="0">
                <a:latin typeface="Symbol"/>
                <a:cs typeface="Symbol"/>
              </a:rPr>
              <a:t></a:t>
            </a:r>
            <a:r>
              <a:rPr sz="2400" dirty="0"/>
              <a:t>	release</a:t>
            </a:r>
            <a:r>
              <a:rPr sz="2400" spc="-35" dirty="0"/>
              <a:t> </a:t>
            </a:r>
            <a:r>
              <a:rPr sz="2400" dirty="0"/>
              <a:t>of</a:t>
            </a:r>
            <a:r>
              <a:rPr sz="2400" spc="-20" dirty="0"/>
              <a:t> </a:t>
            </a:r>
            <a:r>
              <a:rPr sz="2400" dirty="0"/>
              <a:t>neutrophils</a:t>
            </a:r>
            <a:r>
              <a:rPr sz="2400" spc="-60" dirty="0"/>
              <a:t> </a:t>
            </a:r>
            <a:r>
              <a:rPr sz="2400" dirty="0"/>
              <a:t>from</a:t>
            </a:r>
            <a:r>
              <a:rPr sz="2400" spc="-35" dirty="0"/>
              <a:t> </a:t>
            </a:r>
            <a:r>
              <a:rPr sz="2400" dirty="0"/>
              <a:t>bone </a:t>
            </a:r>
            <a:r>
              <a:rPr sz="2400" spc="-10" dirty="0"/>
              <a:t>marrow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41780">
              <a:lnSpc>
                <a:spcPct val="100000"/>
              </a:lnSpc>
              <a:spcBef>
                <a:spcPts val="100"/>
              </a:spcBef>
            </a:pPr>
            <a:r>
              <a:rPr sz="3600" dirty="0"/>
              <a:t>Physiological</a:t>
            </a:r>
            <a:r>
              <a:rPr sz="3600" spc="-35" dirty="0"/>
              <a:t> </a:t>
            </a:r>
            <a:r>
              <a:rPr sz="3600" dirty="0"/>
              <a:t>effects</a:t>
            </a:r>
            <a:r>
              <a:rPr sz="3600" spc="-30" dirty="0"/>
              <a:t> </a:t>
            </a:r>
            <a:r>
              <a:rPr sz="3600" dirty="0"/>
              <a:t>of</a:t>
            </a:r>
            <a:r>
              <a:rPr sz="3600" spc="-35" dirty="0"/>
              <a:t> </a:t>
            </a:r>
            <a:r>
              <a:rPr sz="3600" spc="-10" dirty="0"/>
              <a:t>cortisol</a:t>
            </a:r>
            <a:endParaRPr sz="3600" dirty="0"/>
          </a:p>
        </p:txBody>
      </p:sp>
      <p:sp>
        <p:nvSpPr>
          <p:cNvPr id="3" name="object 3"/>
          <p:cNvSpPr txBox="1"/>
          <p:nvPr/>
        </p:nvSpPr>
        <p:spPr>
          <a:xfrm>
            <a:off x="609600" y="1507853"/>
            <a:ext cx="6753859" cy="1595309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400"/>
              </a:spcBef>
              <a:tabLst>
                <a:tab pos="2760345" algn="l"/>
              </a:tabLst>
            </a:pPr>
            <a:r>
              <a:rPr sz="3600" baseline="-21825" dirty="0">
                <a:latin typeface="Times New Roman"/>
                <a:cs typeface="Times New Roman"/>
              </a:rPr>
              <a:t>Immune</a:t>
            </a:r>
            <a:r>
              <a:rPr sz="3600" spc="-157" baseline="-21825" dirty="0">
                <a:latin typeface="Times New Roman"/>
                <a:cs typeface="Times New Roman"/>
              </a:rPr>
              <a:t> </a:t>
            </a:r>
            <a:r>
              <a:rPr sz="3600" spc="-15" baseline="-21825" dirty="0">
                <a:latin typeface="Times New Roman"/>
                <a:cs typeface="Times New Roman"/>
              </a:rPr>
              <a:t>response</a:t>
            </a:r>
            <a:r>
              <a:rPr sz="2400" baseline="-21825" dirty="0">
                <a:latin typeface="Times New Roman"/>
                <a:cs typeface="Times New Roman"/>
              </a:rPr>
              <a:t>	</a:t>
            </a:r>
            <a:r>
              <a:rPr sz="2400" dirty="0">
                <a:latin typeface="Symbol"/>
                <a:cs typeface="Symbol"/>
              </a:rPr>
              <a:t>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mass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of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lymphatic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tissue</a:t>
            </a:r>
            <a:endParaRPr sz="2400" dirty="0">
              <a:latin typeface="Times New Roman"/>
              <a:cs typeface="Times New Roman"/>
            </a:endParaRPr>
          </a:p>
          <a:p>
            <a:pPr marL="2760345">
              <a:lnSpc>
                <a:spcPct val="100000"/>
              </a:lnSpc>
              <a:spcBef>
                <a:spcPts val="305"/>
              </a:spcBef>
            </a:pPr>
            <a:r>
              <a:rPr sz="2400" dirty="0">
                <a:latin typeface="Symbol"/>
                <a:cs typeface="Symbol"/>
              </a:rPr>
              <a:t>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cellular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immune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response</a:t>
            </a:r>
            <a:endParaRPr sz="2400" dirty="0">
              <a:latin typeface="Times New Roman"/>
              <a:cs typeface="Times New Roman"/>
            </a:endParaRPr>
          </a:p>
          <a:p>
            <a:pPr marL="50800">
              <a:lnSpc>
                <a:spcPct val="100000"/>
              </a:lnSpc>
              <a:spcBef>
                <a:spcPts val="3060"/>
              </a:spcBef>
            </a:pPr>
            <a:r>
              <a:rPr sz="2400" dirty="0">
                <a:latin typeface="Times New Roman"/>
                <a:cs typeface="Times New Roman"/>
              </a:rPr>
              <a:t>Digestive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function</a:t>
            </a:r>
            <a:r>
              <a:rPr sz="2400" spc="-120" dirty="0">
                <a:latin typeface="Times New Roman"/>
                <a:cs typeface="Times New Roman"/>
              </a:rPr>
              <a:t> </a:t>
            </a:r>
            <a:r>
              <a:rPr lang="sr-Latn-RS" sz="2400" spc="-120" dirty="0" smtClean="0">
                <a:latin typeface="Times New Roman"/>
                <a:cs typeface="Times New Roman"/>
              </a:rPr>
              <a:t>       </a:t>
            </a:r>
            <a:r>
              <a:rPr lang="en-US" sz="2400" dirty="0" smtClean="0">
                <a:latin typeface="Symbol"/>
                <a:cs typeface="Symbol"/>
              </a:rPr>
              <a:t></a:t>
            </a:r>
            <a:r>
              <a:rPr sz="3600" spc="-44" baseline="-17857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600" baseline="-17857" dirty="0">
                <a:latin typeface="Times New Roman" pitchFamily="18" charset="0"/>
                <a:cs typeface="Times New Roman" pitchFamily="18" charset="0"/>
              </a:rPr>
              <a:t>gastric</a:t>
            </a:r>
            <a:r>
              <a:rPr sz="3600" spc="-52" baseline="-17857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3600" spc="-15" baseline="-17857" dirty="0">
                <a:latin typeface="Times New Roman" pitchFamily="18" charset="0"/>
                <a:cs typeface="Times New Roman" pitchFamily="18" charset="0"/>
              </a:rPr>
              <a:t>secretion</a:t>
            </a:r>
            <a:endParaRPr sz="3600" baseline="-17857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62000" y="3965828"/>
            <a:ext cx="2404110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400" dirty="0">
                <a:latin typeface="Times New Roman"/>
                <a:cs typeface="Times New Roman"/>
              </a:rPr>
              <a:t>Urinary</a:t>
            </a:r>
            <a:r>
              <a:rPr sz="2400" spc="-9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function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57200" y="4953000"/>
            <a:ext cx="2459355" cy="985141"/>
          </a:xfrm>
          <a:prstGeom prst="rect">
            <a:avLst/>
          </a:prstGeom>
        </p:spPr>
        <p:txBody>
          <a:bodyPr vert="horz" wrap="square" lIns="0" tIns="97790" rIns="0" bIns="0" rtlCol="0">
            <a:spAutoFit/>
          </a:bodyPr>
          <a:lstStyle/>
          <a:p>
            <a:pPr marL="12700" marR="5080">
              <a:lnSpc>
                <a:spcPct val="80000"/>
              </a:lnSpc>
              <a:spcBef>
                <a:spcPts val="770"/>
              </a:spcBef>
            </a:pPr>
            <a:r>
              <a:rPr sz="2400" dirty="0">
                <a:latin typeface="Times New Roman"/>
                <a:cs typeface="Times New Roman"/>
              </a:rPr>
              <a:t>Function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spc="-25" dirty="0">
                <a:latin typeface="Times New Roman"/>
                <a:cs typeface="Times New Roman"/>
              </a:rPr>
              <a:t>of </a:t>
            </a:r>
            <a:r>
              <a:rPr sz="2400" dirty="0">
                <a:latin typeface="Times New Roman"/>
                <a:cs typeface="Times New Roman"/>
              </a:rPr>
              <a:t>connective</a:t>
            </a:r>
            <a:r>
              <a:rPr sz="2400" spc="-9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tissue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55" dirty="0">
                <a:latin typeface="Times New Roman"/>
                <a:cs typeface="Times New Roman"/>
              </a:rPr>
              <a:t> </a:t>
            </a:r>
            <a:r>
              <a:rPr sz="2400" spc="-20" dirty="0">
                <a:latin typeface="Times New Roman"/>
                <a:cs typeface="Times New Roman"/>
              </a:rPr>
              <a:t>bone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199977" y="3871340"/>
            <a:ext cx="2846070" cy="3815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400" dirty="0">
                <a:latin typeface="Symbol"/>
                <a:cs typeface="Symbol"/>
              </a:rPr>
              <a:t></a:t>
            </a:r>
            <a:r>
              <a:rPr sz="2400" spc="-6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Urinary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excretion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124200" y="4953000"/>
            <a:ext cx="5670550" cy="877569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marL="12700" marR="5080">
              <a:lnSpc>
                <a:spcPts val="3350"/>
              </a:lnSpc>
              <a:spcBef>
                <a:spcPts val="204"/>
              </a:spcBef>
            </a:pPr>
            <a:r>
              <a:rPr sz="2400" dirty="0">
                <a:latin typeface="Symbol"/>
                <a:cs typeface="Symbol"/>
              </a:rPr>
              <a:t>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fibroblast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proliferation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10" dirty="0">
                <a:latin typeface="Times New Roman"/>
                <a:cs typeface="Times New Roman"/>
              </a:rPr>
              <a:t> osteoblast function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" y="541985"/>
            <a:ext cx="8453119" cy="553998"/>
          </a:xfrm>
        </p:spPr>
        <p:txBody>
          <a:bodyPr/>
          <a:lstStyle/>
          <a:p>
            <a:r>
              <a:rPr lang="sr-Latn-RS" sz="3600" dirty="0" smtClean="0"/>
              <a:t>Other endocrine effects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537461"/>
            <a:ext cx="7848600" cy="4062651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/>
              <a:t>The endocrine hormones are increased in the stress response through hypotalamic stimulation of the pituitary, leading to stimulation of target organ secretion.</a:t>
            </a:r>
          </a:p>
          <a:p>
            <a:pPr marL="342900" indent="-342900">
              <a:buFont typeface="Arial" pitchFamily="34" charset="0"/>
              <a:buChar char="•"/>
            </a:pPr>
            <a:endParaRPr lang="sr-Latn-R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/>
              <a:t>Stimulation of the pituitary can increase secretion of ACTH, antidiuretic hormone (ADH), thyroid-stimulating hormone (TSH) and others.</a:t>
            </a:r>
          </a:p>
          <a:p>
            <a:pPr marL="342900" indent="-342900">
              <a:buFont typeface="Arial" pitchFamily="34" charset="0"/>
              <a:buChar char="•"/>
            </a:pPr>
            <a:endParaRPr lang="sr-Latn-R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/>
              <a:t>Secretion of aldosterone is also increased from the adrenal cortex, mainly due to the effect of renin.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8165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Systems theory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7461"/>
            <a:ext cx="8077200" cy="5170646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200" dirty="0" smtClean="0"/>
              <a:t>Systems theory is one of the older models for organizing and examining relationships among units.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200" dirty="0" smtClean="0"/>
              <a:t>It describes closed systems as those that do not interact or exchange energy with their </a:t>
            </a:r>
            <a:r>
              <a:rPr lang="en-US" sz="2200" dirty="0" err="1" smtClean="0"/>
              <a:t>enviroments</a:t>
            </a:r>
            <a:r>
              <a:rPr lang="en-US" sz="2200" dirty="0" smtClean="0"/>
              <a:t>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200" dirty="0" smtClean="0"/>
              <a:t>The sciences of physics and physical chemistry are limited to the examination of closed systems.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200" dirty="0" smtClean="0"/>
              <a:t>Conversely, open systems do exchange matter, energy and information with their </a:t>
            </a:r>
            <a:r>
              <a:rPr lang="en-US" sz="2200" dirty="0" err="1" smtClean="0"/>
              <a:t>enviroments</a:t>
            </a:r>
            <a:r>
              <a:rPr lang="en-US" sz="2200" dirty="0" smtClean="0"/>
              <a:t>.</a:t>
            </a:r>
            <a:endParaRPr lang="sr-Cyrl-RS" sz="2200" dirty="0" smtClean="0"/>
          </a:p>
          <a:p>
            <a:pPr marL="457200" indent="-457200">
              <a:buFont typeface="Arial" pitchFamily="34" charset="0"/>
              <a:buChar char="•"/>
            </a:pPr>
            <a:endParaRPr lang="en-US" sz="22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200" b="1" dirty="0" smtClean="0"/>
              <a:t>A relative state of balance</a:t>
            </a:r>
            <a:r>
              <a:rPr lang="sr-Cyrl-RS" sz="2200" b="1" dirty="0" smtClean="0"/>
              <a:t> </a:t>
            </a:r>
            <a:r>
              <a:rPr lang="en-US" sz="2200" b="1" dirty="0" smtClean="0"/>
              <a:t>or </a:t>
            </a:r>
            <a:r>
              <a:rPr lang="en-US" sz="2200" i="1" dirty="0" smtClean="0">
                <a:solidFill>
                  <a:srgbClr val="FF0000"/>
                </a:solidFill>
              </a:rPr>
              <a:t>dynamic </a:t>
            </a:r>
            <a:r>
              <a:rPr lang="en-US" sz="2200" i="1" dirty="0" err="1" smtClean="0">
                <a:solidFill>
                  <a:srgbClr val="FF0000"/>
                </a:solidFill>
              </a:rPr>
              <a:t>equlibriu</a:t>
            </a:r>
            <a:r>
              <a:rPr lang="sr-Latn-RS" sz="2200" i="1" dirty="0" smtClean="0">
                <a:solidFill>
                  <a:srgbClr val="FF0000"/>
                </a:solidFill>
              </a:rPr>
              <a:t>m</a:t>
            </a:r>
            <a:r>
              <a:rPr lang="sr-Cyrl-RS" sz="2200" b="1" dirty="0"/>
              <a:t> </a:t>
            </a:r>
            <a:r>
              <a:rPr lang="en-US" sz="2200" b="1" dirty="0" smtClean="0"/>
              <a:t>called </a:t>
            </a:r>
            <a:r>
              <a:rPr lang="en-US" sz="2200" i="1" dirty="0" smtClean="0">
                <a:solidFill>
                  <a:srgbClr val="FF0000"/>
                </a:solidFill>
              </a:rPr>
              <a:t>steady state </a:t>
            </a:r>
            <a:r>
              <a:rPr lang="en-US" sz="2200" b="1" dirty="0" smtClean="0"/>
              <a:t>is </a:t>
            </a:r>
            <a:r>
              <a:rPr lang="en-US" sz="2200" b="1" dirty="0" err="1" smtClean="0"/>
              <a:t>achived</a:t>
            </a:r>
            <a:r>
              <a:rPr lang="en-US" sz="2200" b="1" dirty="0" smtClean="0"/>
              <a:t>.</a:t>
            </a:r>
            <a:endParaRPr lang="sr-Cyrl-RS" sz="2200" b="1" dirty="0" smtClean="0"/>
          </a:p>
          <a:p>
            <a:pPr marL="457200" indent="-457200">
              <a:buFont typeface="Arial" pitchFamily="34" charset="0"/>
              <a:buChar char="•"/>
            </a:pPr>
            <a:endParaRPr lang="en-US" sz="2200" b="1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200" dirty="0" smtClean="0"/>
              <a:t>Man, as an open physiologic organism, uses relationships among his component parts to achieve this state.</a:t>
            </a:r>
          </a:p>
          <a:p>
            <a:pPr marL="457200" indent="-457200">
              <a:buFont typeface="Arial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58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" y="541985"/>
            <a:ext cx="8453119" cy="553998"/>
          </a:xfrm>
        </p:spPr>
        <p:txBody>
          <a:bodyPr/>
          <a:lstStyle/>
          <a:p>
            <a:r>
              <a:rPr lang="sr-Latn-RS" sz="3600" dirty="0"/>
              <a:t>Other endocrine effects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537461"/>
            <a:ext cx="7772400" cy="5078313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sr-Latn-RS" sz="2200" b="1" dirty="0" smtClean="0"/>
              <a:t>The increased secretion of TSH leads to increased synthesis and secretion of the thyroid hormones.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Latn-RS" sz="2200" dirty="0" smtClean="0"/>
              <a:t>This causes small increase in BMR, which is not always coordinated with other effect of stress.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Latn-RS" sz="2200" dirty="0" smtClean="0"/>
              <a:t>The thyroid hormone, thyroxine, apparently makes the body more responsive to the effects of epinephrine and may be a major effector in prolonged stress.</a:t>
            </a:r>
          </a:p>
          <a:p>
            <a:pPr marL="342900" indent="-342900">
              <a:buFont typeface="Arial" pitchFamily="34" charset="0"/>
              <a:buChar char="•"/>
            </a:pPr>
            <a:endParaRPr lang="sr-Latn-RS" sz="2200" dirty="0"/>
          </a:p>
          <a:p>
            <a:pPr marL="342900" indent="-342900">
              <a:buFont typeface="Arial" pitchFamily="34" charset="0"/>
              <a:buChar char="•"/>
            </a:pPr>
            <a:r>
              <a:rPr lang="sr-Latn-RS" sz="2200" b="1" dirty="0" smtClean="0"/>
              <a:t>Variable secretion of ADH from the posterior pituitary occurs in stresfull situations.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Latn-RS" sz="2200" dirty="0" smtClean="0"/>
              <a:t>Certain types of stress and stress behaviors, such as alcohol ingestion, hypothermia decrease the production of ADH resulting in diuresis.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Latn-RS" sz="2200" dirty="0" smtClean="0"/>
              <a:t>Other types of stress, such as, hypovolemia, anesthesia increase ADH production, which promotes water retention.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13883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" y="541985"/>
            <a:ext cx="8453119" cy="553998"/>
          </a:xfrm>
        </p:spPr>
        <p:txBody>
          <a:bodyPr/>
          <a:lstStyle/>
          <a:p>
            <a:r>
              <a:rPr lang="sr-Latn-RS" sz="3600" dirty="0"/>
              <a:t>Other endocrine effects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537461"/>
            <a:ext cx="7086600" cy="3693319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/>
              <a:t>Stress usually causes an </a:t>
            </a:r>
            <a:r>
              <a:rPr lang="sr-Latn-RS" sz="2400" b="1" dirty="0" smtClean="0"/>
              <a:t>increased level of aldosterone </a:t>
            </a:r>
            <a:r>
              <a:rPr lang="sr-Latn-RS" sz="2400" dirty="0" smtClean="0"/>
              <a:t>due to associated renin release.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/>
              <a:t>Aldosterone functions in sodium and water retention along with potassium excretion.</a:t>
            </a:r>
          </a:p>
          <a:p>
            <a:pPr marL="342900" indent="-342900">
              <a:buFont typeface="Arial" pitchFamily="34" charset="0"/>
              <a:buChar char="•"/>
            </a:pPr>
            <a:endParaRPr lang="sr-Latn-R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b="1" dirty="0" smtClean="0"/>
              <a:t>Stress has variable effects on growth hormone</a:t>
            </a:r>
            <a:r>
              <a:rPr lang="sr-Latn-RS" sz="2400" dirty="0" smtClean="0"/>
              <a:t>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/>
              <a:t>Hypoglycemia, for example, is a potent stimulus for the release of the hormone.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/>
              <a:t>In the elderly, growth hormone is normally decreased and this is exacerbated by stresfull life events.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54876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5440" y="541985"/>
            <a:ext cx="8453119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683385">
              <a:lnSpc>
                <a:spcPct val="100000"/>
              </a:lnSpc>
              <a:spcBef>
                <a:spcPts val="95"/>
              </a:spcBef>
            </a:pPr>
            <a:r>
              <a:rPr sz="3600" dirty="0"/>
              <a:t>Symptoms</a:t>
            </a:r>
            <a:r>
              <a:rPr sz="3600" spc="-100" dirty="0"/>
              <a:t> </a:t>
            </a:r>
            <a:r>
              <a:rPr sz="3600" dirty="0"/>
              <a:t>of</a:t>
            </a:r>
            <a:r>
              <a:rPr sz="3600" spc="-100" dirty="0"/>
              <a:t> </a:t>
            </a:r>
            <a:r>
              <a:rPr sz="3600" spc="-10" dirty="0"/>
              <a:t>stress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85800" y="1632591"/>
            <a:ext cx="3306445" cy="1644040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267970" indent="-255270">
              <a:lnSpc>
                <a:spcPct val="100000"/>
              </a:lnSpc>
              <a:spcBef>
                <a:spcPts val="400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Physical</a:t>
            </a:r>
            <a:r>
              <a:rPr sz="2400" spc="-8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symptoms</a:t>
            </a: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ct val="100000"/>
              </a:lnSpc>
              <a:spcBef>
                <a:spcPts val="305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Mental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symptoms</a:t>
            </a: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ct val="100000"/>
              </a:lnSpc>
              <a:spcBef>
                <a:spcPts val="300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Emotional</a:t>
            </a:r>
            <a:r>
              <a:rPr sz="2400" spc="-11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symptoms</a:t>
            </a: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ct val="100000"/>
              </a:lnSpc>
              <a:spcBef>
                <a:spcPts val="300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Behavioral</a:t>
            </a:r>
            <a:r>
              <a:rPr sz="2400" spc="-6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changes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58720" y="694385"/>
            <a:ext cx="4157979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600" dirty="0"/>
              <a:t>Physical</a:t>
            </a:r>
            <a:r>
              <a:rPr sz="3600" spc="-155" dirty="0"/>
              <a:t> </a:t>
            </a:r>
            <a:r>
              <a:rPr sz="3600" spc="-10" dirty="0"/>
              <a:t>symptoms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85800" y="1658729"/>
            <a:ext cx="5704205" cy="3275256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267970" indent="-255270">
              <a:lnSpc>
                <a:spcPct val="100000"/>
              </a:lnSpc>
              <a:spcBef>
                <a:spcPts val="400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Dry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mouth</a:t>
            </a: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ct val="100000"/>
              </a:lnSpc>
              <a:spcBef>
                <a:spcPts val="305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Heavy</a:t>
            </a:r>
            <a:r>
              <a:rPr sz="2400" spc="-2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sweating</a:t>
            </a: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ct val="100000"/>
              </a:lnSpc>
              <a:spcBef>
                <a:spcPts val="300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Frequent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infections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other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diseases</a:t>
            </a: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ct val="100000"/>
              </a:lnSpc>
              <a:spcBef>
                <a:spcPts val="300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Digestive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problems</a:t>
            </a: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ct val="100000"/>
              </a:lnSpc>
              <a:spcBef>
                <a:spcPts val="300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spc="-30" dirty="0">
                <a:latin typeface="Times New Roman"/>
                <a:cs typeface="Times New Roman"/>
              </a:rPr>
              <a:t>A</a:t>
            </a:r>
            <a:r>
              <a:rPr sz="2400" spc="-16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headache</a:t>
            </a: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ct val="100000"/>
              </a:lnSpc>
              <a:spcBef>
                <a:spcPts val="300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spc="-10" dirty="0">
                <a:latin typeface="Times New Roman"/>
                <a:cs typeface="Times New Roman"/>
              </a:rPr>
              <a:t>Hypertension</a:t>
            </a: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ct val="100000"/>
              </a:lnSpc>
              <a:spcBef>
                <a:spcPts val="300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spc="-10" dirty="0">
                <a:latin typeface="Times New Roman"/>
                <a:cs typeface="Times New Roman"/>
              </a:rPr>
              <a:t>Palpitations</a:t>
            </a: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ct val="100000"/>
              </a:lnSpc>
              <a:spcBef>
                <a:spcPts val="300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Neck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and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back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stiffness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17700" y="694385"/>
            <a:ext cx="5697220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3600" dirty="0"/>
              <a:t>Other</a:t>
            </a:r>
            <a:r>
              <a:rPr sz="3600" spc="-175" dirty="0"/>
              <a:t> </a:t>
            </a:r>
            <a:r>
              <a:rPr sz="3600" dirty="0"/>
              <a:t>symptoms</a:t>
            </a:r>
            <a:r>
              <a:rPr sz="3600" spc="-70" dirty="0"/>
              <a:t> </a:t>
            </a:r>
            <a:r>
              <a:rPr sz="3600" dirty="0"/>
              <a:t>of</a:t>
            </a:r>
            <a:r>
              <a:rPr sz="3600" spc="-105" dirty="0"/>
              <a:t> </a:t>
            </a:r>
            <a:r>
              <a:rPr sz="3600" spc="-10" dirty="0"/>
              <a:t>stress: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85800" y="1524000"/>
            <a:ext cx="4727575" cy="2459648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267970" indent="-255270">
              <a:lnSpc>
                <a:spcPct val="100000"/>
              </a:lnSpc>
              <a:spcBef>
                <a:spcPts val="400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spc="-10" dirty="0">
                <a:latin typeface="Times New Roman"/>
                <a:cs typeface="Times New Roman"/>
              </a:rPr>
              <a:t>anxiety</a:t>
            </a: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ct val="100000"/>
              </a:lnSpc>
              <a:spcBef>
                <a:spcPts val="300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spc="-10" dirty="0">
                <a:latin typeface="Times New Roman"/>
                <a:cs typeface="Times New Roman"/>
              </a:rPr>
              <a:t>depression</a:t>
            </a: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ct val="100000"/>
              </a:lnSpc>
              <a:spcBef>
                <a:spcPts val="300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spc="-10" dirty="0">
                <a:latin typeface="Times New Roman"/>
                <a:cs typeface="Times New Roman"/>
              </a:rPr>
              <a:t>fatigue</a:t>
            </a: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ct val="100000"/>
              </a:lnSpc>
              <a:spcBef>
                <a:spcPts val="300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impaired</a:t>
            </a:r>
            <a:r>
              <a:rPr sz="2400" spc="-9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concentration</a:t>
            </a: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ct val="100000"/>
              </a:lnSpc>
              <a:spcBef>
                <a:spcPts val="300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spc="-10" dirty="0">
                <a:latin typeface="Times New Roman"/>
                <a:cs typeface="Times New Roman"/>
              </a:rPr>
              <a:t>irritability</a:t>
            </a:r>
            <a:endParaRPr sz="2400" dirty="0">
              <a:latin typeface="Times New Roman"/>
              <a:cs typeface="Times New Roman"/>
            </a:endParaRPr>
          </a:p>
          <a:p>
            <a:pPr marL="267970" indent="-255270">
              <a:lnSpc>
                <a:spcPct val="100000"/>
              </a:lnSpc>
              <a:spcBef>
                <a:spcPts val="305"/>
              </a:spcBef>
              <a:buFont typeface="Georgia"/>
              <a:buChar char="•"/>
              <a:tabLst>
                <a:tab pos="267970" algn="l"/>
              </a:tabLst>
            </a:pPr>
            <a:r>
              <a:rPr sz="2400" dirty="0">
                <a:latin typeface="Times New Roman"/>
                <a:cs typeface="Times New Roman"/>
              </a:rPr>
              <a:t>worrying</a:t>
            </a:r>
            <a:r>
              <a:rPr sz="2400" spc="-8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about</a:t>
            </a:r>
            <a:r>
              <a:rPr sz="2400" spc="-75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different</a:t>
            </a:r>
            <a:r>
              <a:rPr sz="2400" spc="-90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things</a:t>
            </a:r>
            <a:endParaRPr sz="24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" y="541985"/>
            <a:ext cx="8453119" cy="553998"/>
          </a:xfrm>
        </p:spPr>
        <p:txBody>
          <a:bodyPr/>
          <a:lstStyle/>
          <a:p>
            <a:r>
              <a:rPr lang="sr-Latn-RS" sz="3600" dirty="0" smtClean="0"/>
              <a:t>Stress effects and disease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7461"/>
            <a:ext cx="7620000" cy="4801314"/>
          </a:xfrm>
        </p:spPr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sr-Latn-RS" sz="2400" dirty="0" smtClean="0"/>
              <a:t>Man</a:t>
            </a:r>
            <a:r>
              <a:rPr lang="en-US" sz="2400" dirty="0" smtClean="0"/>
              <a:t>y studies have been conducted to relate stress effects with actual disease development.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b="1" dirty="0" smtClean="0"/>
              <a:t>A </a:t>
            </a:r>
            <a:r>
              <a:rPr lang="en-US" sz="2400" b="1" dirty="0"/>
              <a:t>maladaptive response of the body to stressors increases the risk of disease development</a:t>
            </a:r>
            <a:r>
              <a:rPr lang="en-US" sz="2400" b="1" dirty="0" smtClean="0"/>
              <a:t>.</a:t>
            </a:r>
            <a:endParaRPr lang="sr-Cyrl-RS" sz="2400" b="1" dirty="0" smtClean="0"/>
          </a:p>
          <a:p>
            <a:pPr marL="457200" indent="-457200">
              <a:buFont typeface="Arial" pitchFamily="34" charset="0"/>
              <a:buChar char="•"/>
            </a:pPr>
            <a:endParaRPr lang="en-US" sz="2400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sz="2400" b="1" dirty="0"/>
              <a:t>Genetic predisposition </a:t>
            </a:r>
            <a:r>
              <a:rPr lang="en-US" sz="2400" dirty="0"/>
              <a:t>to a certain disease and </a:t>
            </a:r>
            <a:r>
              <a:rPr lang="en-US" sz="2400" b="1" dirty="0"/>
              <a:t>organ susceptibility</a:t>
            </a:r>
            <a:r>
              <a:rPr lang="en-US" sz="2400" dirty="0"/>
              <a:t> can be influenced by physical stress, emotional stress, or both</a:t>
            </a:r>
            <a:r>
              <a:rPr lang="en-US" sz="2400" dirty="0" smtClean="0"/>
              <a:t>.</a:t>
            </a:r>
            <a:endParaRPr lang="sr-Cyrl-RS" sz="2400" dirty="0" smtClean="0"/>
          </a:p>
          <a:p>
            <a:pPr marL="457200" indent="-457200">
              <a:buFont typeface="Arial" pitchFamily="34" charset="0"/>
              <a:buChar char="•"/>
            </a:pPr>
            <a:endParaRPr lang="en-US" sz="2400" dirty="0"/>
          </a:p>
          <a:p>
            <a:pPr marL="457200" indent="-457200">
              <a:buFont typeface="Arial" pitchFamily="34" charset="0"/>
              <a:buChar char="•"/>
            </a:pPr>
            <a:r>
              <a:rPr lang="en-US" sz="2400" b="1" dirty="0"/>
              <a:t>Maladaptation</a:t>
            </a:r>
            <a:r>
              <a:rPr lang="en-US" sz="2400" dirty="0"/>
              <a:t> is promoted when there are </a:t>
            </a:r>
            <a:r>
              <a:rPr lang="en-US" sz="2400" dirty="0">
                <a:solidFill>
                  <a:srgbClr val="FF0000"/>
                </a:solidFill>
              </a:rPr>
              <a:t>underlying health problems </a:t>
            </a:r>
            <a:r>
              <a:rPr lang="en-US" sz="2400" dirty="0"/>
              <a:t>such as </a:t>
            </a:r>
            <a:r>
              <a:rPr lang="en-US" sz="2400" b="1" dirty="0"/>
              <a:t>malnutrition or chronic disease</a:t>
            </a:r>
            <a:r>
              <a:rPr lang="en-US" sz="2400" dirty="0"/>
              <a:t>;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dirty="0"/>
              <a:t>these problems are often seen with the aged population.</a:t>
            </a:r>
          </a:p>
          <a:p>
            <a:pPr marL="457200" indent="-457200">
              <a:buFont typeface="Arial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1028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" y="541985"/>
            <a:ext cx="8453119" cy="553998"/>
          </a:xfrm>
        </p:spPr>
        <p:txBody>
          <a:bodyPr/>
          <a:lstStyle/>
          <a:p>
            <a:r>
              <a:rPr lang="sr-Latn-RS" sz="3600" dirty="0" smtClean="0"/>
              <a:t>Genetic predisposition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1537461"/>
            <a:ext cx="7772400" cy="4739759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sr-Latn-RS" sz="2200" dirty="0" smtClean="0"/>
              <a:t>Stressors of sufficient strenght or intesity can cause an alteration in normal functioning of the body.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Latn-RS" sz="2200" dirty="0" smtClean="0"/>
              <a:t>If one has a genetic or hereditary susceptibility to the stressors, the alteration may be manifested as disease.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Latn-RS" sz="2200" dirty="0" smtClean="0"/>
              <a:t>Genetic susceptibility refers to a myriad of conditions that „</a:t>
            </a:r>
            <a:r>
              <a:rPr lang="sr-Latn-RS" sz="2200" i="1" dirty="0" smtClean="0">
                <a:solidFill>
                  <a:srgbClr val="FF0000"/>
                </a:solidFill>
              </a:rPr>
              <a:t>run in the family</a:t>
            </a:r>
            <a:r>
              <a:rPr lang="sr-Latn-RS" sz="2200" dirty="0" smtClean="0"/>
              <a:t>“ and seem to make the individual react in a particular way to certain stressors.</a:t>
            </a:r>
          </a:p>
          <a:p>
            <a:pPr marL="342900" indent="-342900">
              <a:buFont typeface="Arial" pitchFamily="34" charset="0"/>
              <a:buChar char="•"/>
            </a:pPr>
            <a:endParaRPr lang="sr-Latn-RS" sz="22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sr-Latn-RS" sz="2200" dirty="0" smtClean="0"/>
              <a:t>A common example is an exaggerated </a:t>
            </a:r>
            <a:r>
              <a:rPr lang="sr-Latn-RS" sz="2200" b="1" dirty="0" smtClean="0"/>
              <a:t>allergic response </a:t>
            </a:r>
            <a:r>
              <a:rPr lang="sr-Latn-RS" sz="2200" dirty="0" smtClean="0"/>
              <a:t>that pr</a:t>
            </a:r>
            <a:r>
              <a:rPr lang="en-US" sz="2200" dirty="0" smtClean="0"/>
              <a:t>e</a:t>
            </a:r>
            <a:r>
              <a:rPr lang="sr-Latn-RS" sz="2200" dirty="0" smtClean="0"/>
              <a:t>disposes members of families </a:t>
            </a:r>
            <a:r>
              <a:rPr lang="sr-Latn-RS" sz="2200" b="1" dirty="0" smtClean="0"/>
              <a:t>to specific pol</a:t>
            </a:r>
            <a:r>
              <a:rPr lang="en-US" sz="2200" b="1" dirty="0" smtClean="0"/>
              <a:t>l</a:t>
            </a:r>
            <a:r>
              <a:rPr lang="sr-Latn-RS" sz="2200" b="1" dirty="0" smtClean="0"/>
              <a:t>ens</a:t>
            </a:r>
            <a:r>
              <a:rPr lang="sr-Latn-RS" sz="2200" dirty="0" smtClean="0"/>
              <a:t>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Latn-RS" sz="2200" dirty="0" smtClean="0"/>
              <a:t>When the pol</a:t>
            </a:r>
            <a:r>
              <a:rPr lang="en-US" sz="2200" dirty="0" smtClean="0"/>
              <a:t>l</a:t>
            </a:r>
            <a:r>
              <a:rPr lang="sr-Latn-RS" sz="2200" dirty="0" smtClean="0"/>
              <a:t>en count is seasonally high, these persons suffer different types of allergic responeses.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sr-Latn-RS" sz="2200" dirty="0" smtClean="0"/>
              <a:t>In this example, the stressor is the pollen count, but the response is </a:t>
            </a:r>
            <a:r>
              <a:rPr lang="sr-Latn-RS" sz="2200" dirty="0"/>
              <a:t>intensified </a:t>
            </a:r>
            <a:r>
              <a:rPr lang="sr-Latn-RS" sz="2200" dirty="0" smtClean="0"/>
              <a:t>by a hyperactive, hereditary, immune reaction.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21423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" y="541985"/>
            <a:ext cx="8453119" cy="553998"/>
          </a:xfrm>
        </p:spPr>
        <p:txBody>
          <a:bodyPr/>
          <a:lstStyle/>
          <a:p>
            <a:r>
              <a:rPr lang="sr-Latn-RS" sz="3600" dirty="0" smtClean="0"/>
              <a:t>Organ susceptibility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537461"/>
            <a:ext cx="7848600" cy="3323987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/>
              <a:t>In different individuals, </a:t>
            </a:r>
            <a:r>
              <a:rPr lang="sr-Latn-RS" sz="2400" b="1" dirty="0" smtClean="0"/>
              <a:t>all organs are not equally resistant to stressors.</a:t>
            </a:r>
          </a:p>
          <a:p>
            <a:pPr marL="342900" indent="-342900">
              <a:buFont typeface="Arial" pitchFamily="34" charset="0"/>
              <a:buChar char="•"/>
            </a:pPr>
            <a:endParaRPr lang="sr-Latn-R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/>
              <a:t>Some persons under equal stress conditions develop cardiovascular disorders, others develop peptic ulcers, and still others may suffer migraine headaches or other maladies.</a:t>
            </a:r>
          </a:p>
          <a:p>
            <a:pPr marL="342900" indent="-342900">
              <a:buFont typeface="Arial" pitchFamily="34" charset="0"/>
              <a:buChar char="•"/>
            </a:pPr>
            <a:endParaRPr lang="sr-Latn-R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sr-Latn-RS" sz="2400" dirty="0" smtClean="0"/>
              <a:t>The „</a:t>
            </a:r>
            <a:r>
              <a:rPr lang="sr-Latn-RS" sz="2400" i="1" dirty="0" smtClean="0">
                <a:solidFill>
                  <a:srgbClr val="FF0000"/>
                </a:solidFill>
              </a:rPr>
              <a:t>weak organ theory</a:t>
            </a:r>
            <a:r>
              <a:rPr lang="sr-Latn-RS" sz="2400" dirty="0" smtClean="0"/>
              <a:t>“ suggests that certain organs have increased susceptibility in certain individuals.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4733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453119" cy="553998"/>
          </a:xfrm>
        </p:spPr>
        <p:txBody>
          <a:bodyPr/>
          <a:lstStyle/>
          <a:p>
            <a:r>
              <a:rPr lang="sr-Latn-RS" sz="3600" dirty="0" smtClean="0"/>
              <a:t>Stress-induced disease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18022"/>
            <a:ext cx="7696200" cy="507831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sr-Latn-RS" sz="2200" i="1" dirty="0" smtClean="0">
                <a:solidFill>
                  <a:srgbClr val="FF0000"/>
                </a:solidFill>
              </a:rPr>
              <a:t>Cardiovascular disease</a:t>
            </a:r>
          </a:p>
          <a:p>
            <a:pPr marL="457200" indent="-457200">
              <a:buFontTx/>
              <a:buChar char="-"/>
            </a:pPr>
            <a:r>
              <a:rPr lang="sr-Latn-RS" sz="2200" dirty="0" smtClean="0"/>
              <a:t>emotional, occupational, cultural, hereditary, and physical stressors is important in the etiology of coronary artery disease.</a:t>
            </a:r>
          </a:p>
          <a:p>
            <a:pPr marL="457200" indent="-457200">
              <a:buFontTx/>
              <a:buChar char="-"/>
            </a:pPr>
            <a:r>
              <a:rPr lang="sr-Latn-RS" sz="2200" dirty="0" smtClean="0"/>
              <a:t>Major studies of the relationship of high-fat diets, stressfull living situations, and personality have led to some theories concerning </a:t>
            </a:r>
            <a:r>
              <a:rPr lang="sr-Latn-RS" sz="2200" b="1" dirty="0" smtClean="0"/>
              <a:t>coronary artery disease</a:t>
            </a:r>
            <a:r>
              <a:rPr lang="sr-Latn-RS" sz="2200" dirty="0" smtClean="0"/>
              <a:t>.</a:t>
            </a:r>
          </a:p>
          <a:p>
            <a:pPr marL="457200" indent="-457200">
              <a:buFontTx/>
              <a:buChar char="-"/>
            </a:pPr>
            <a:r>
              <a:rPr lang="sr-Latn-RS" sz="2200" dirty="0" smtClean="0"/>
              <a:t>Individuals who have hypercholesterolemia have a greater risk of developing atherosclerotic heart disease than those with normal cholesterol level</a:t>
            </a:r>
          </a:p>
          <a:p>
            <a:pPr marL="457200" indent="-457200">
              <a:buFontTx/>
              <a:buChar char="-"/>
            </a:pPr>
            <a:r>
              <a:rPr lang="sr-Latn-RS" sz="2200" dirty="0" smtClean="0"/>
              <a:t>In some cases, hypercholesterolemia „run in the family“</a:t>
            </a:r>
          </a:p>
          <a:p>
            <a:pPr marL="457200" indent="-457200">
              <a:buFontTx/>
              <a:buChar char="-"/>
            </a:pPr>
            <a:r>
              <a:rPr lang="sr-Latn-RS" sz="2200" dirty="0" smtClean="0"/>
              <a:t>During stressful periods, the serum cholesterol has been shown to rise, perhaps due to lipolysis induced by the increased levels of circulating catecholamines.</a:t>
            </a:r>
          </a:p>
          <a:p>
            <a:pPr marL="457200" indent="-457200">
              <a:buFontTx/>
              <a:buChar char="-"/>
            </a:pPr>
            <a:r>
              <a:rPr lang="sr-Latn-RS" sz="2200" dirty="0" smtClean="0"/>
              <a:t>On the other hand, stress may induce coronary artery vasospasm, which may cause myocardial injury.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27691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" y="541985"/>
            <a:ext cx="8453119" cy="553998"/>
          </a:xfrm>
        </p:spPr>
        <p:txBody>
          <a:bodyPr/>
          <a:lstStyle/>
          <a:p>
            <a:r>
              <a:rPr lang="sr-Latn-RS" sz="3600" dirty="0"/>
              <a:t>Stress-induced disease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524000"/>
            <a:ext cx="7848600" cy="6401753"/>
          </a:xfrm>
        </p:spPr>
        <p:txBody>
          <a:bodyPr/>
          <a:lstStyle/>
          <a:p>
            <a:r>
              <a:rPr lang="sr-Latn-RS" sz="2400" i="1" dirty="0" smtClean="0">
                <a:solidFill>
                  <a:srgbClr val="FF0000"/>
                </a:solidFill>
              </a:rPr>
              <a:t>2. Immune deficiency</a:t>
            </a:r>
          </a:p>
          <a:p>
            <a:pPr marL="342900" indent="-342900">
              <a:buFontTx/>
              <a:buChar char="-"/>
            </a:pPr>
            <a:r>
              <a:rPr lang="sr-Latn-RS" sz="2200" dirty="0" smtClean="0"/>
              <a:t>The decreased immune reponse after stressful situations appears to be due to excessive glucocorticoid secretion.</a:t>
            </a:r>
          </a:p>
          <a:p>
            <a:pPr marL="342900" indent="-342900">
              <a:buFontTx/>
              <a:buChar char="-"/>
            </a:pPr>
            <a:r>
              <a:rPr lang="sr-Latn-RS" sz="2200" dirty="0" smtClean="0"/>
              <a:t>There is a decrease in lymphocytes and other leukocytes</a:t>
            </a:r>
          </a:p>
          <a:p>
            <a:endParaRPr lang="sr-Latn-RS" sz="2400" dirty="0"/>
          </a:p>
          <a:p>
            <a:r>
              <a:rPr lang="sr-Latn-RS" sz="2400" i="1" dirty="0" smtClean="0">
                <a:solidFill>
                  <a:srgbClr val="FF0000"/>
                </a:solidFill>
              </a:rPr>
              <a:t>3. Digestive diseases </a:t>
            </a:r>
          </a:p>
          <a:p>
            <a:pPr marL="342900" indent="-342900">
              <a:buFontTx/>
              <a:buChar char="-"/>
            </a:pPr>
            <a:r>
              <a:rPr lang="sr-Latn-RS" sz="2200" dirty="0" smtClean="0"/>
              <a:t>The relationship of stress and ulcer</a:t>
            </a:r>
          </a:p>
          <a:p>
            <a:pPr marL="342900" indent="-342900">
              <a:buFontTx/>
              <a:buChar char="-"/>
            </a:pPr>
            <a:r>
              <a:rPr lang="sr-Latn-RS" sz="2200" dirty="0"/>
              <a:t> </a:t>
            </a:r>
            <a:r>
              <a:rPr lang="sr-Latn-RS" sz="2200" dirty="0" smtClean="0"/>
              <a:t>Duodenal ulcer due to immune deficiency and due to infection of the pyloric antrum with Helicobacter pylori bacteria (proliferation of bacteria in the condition of decreased immune response)</a:t>
            </a:r>
          </a:p>
          <a:p>
            <a:pPr marL="342900" indent="-342900">
              <a:buFontTx/>
              <a:buChar char="-"/>
            </a:pPr>
            <a:r>
              <a:rPr lang="sr-Latn-RS" sz="2200" dirty="0" smtClean="0"/>
              <a:t>Stress ulcus due to gastric mucosa ischemia (vasocontriction by catecholamines) and gastric acid secretion (cerebral stimulation of the vagal nerves) </a:t>
            </a:r>
          </a:p>
          <a:p>
            <a:pPr marL="342900" indent="-342900">
              <a:buFontTx/>
              <a:buChar char="-"/>
            </a:pPr>
            <a:endParaRPr lang="sr-Latn-RS" sz="2400" dirty="0" smtClean="0"/>
          </a:p>
          <a:p>
            <a:pPr marL="342900" indent="-342900">
              <a:buFontTx/>
              <a:buChar char="-"/>
            </a:pPr>
            <a:endParaRPr lang="sr-Latn-RS" sz="2400" dirty="0"/>
          </a:p>
          <a:p>
            <a:endParaRPr lang="sr-Latn-RS" sz="2400" i="1" dirty="0" smtClean="0">
              <a:solidFill>
                <a:srgbClr val="FF0000"/>
              </a:solidFill>
            </a:endParaRPr>
          </a:p>
          <a:p>
            <a:endParaRPr lang="sr-Latn-R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118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Steady state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295400"/>
            <a:ext cx="8526906" cy="5909310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i="1" dirty="0" smtClean="0">
                <a:solidFill>
                  <a:srgbClr val="FF0000"/>
                </a:solidFill>
              </a:rPr>
              <a:t>The steady state </a:t>
            </a:r>
            <a:r>
              <a:rPr lang="en-US" sz="2400" dirty="0" smtClean="0"/>
              <a:t>is said to exist when </a:t>
            </a:r>
            <a:r>
              <a:rPr lang="en-US" sz="2400" b="1" dirty="0" smtClean="0"/>
              <a:t>the composition of the system is constant </a:t>
            </a:r>
            <a:r>
              <a:rPr lang="en-US" sz="2400" dirty="0" smtClean="0"/>
              <a:t>despite </a:t>
            </a:r>
            <a:r>
              <a:rPr lang="en-US" sz="2400" dirty="0" err="1" smtClean="0"/>
              <a:t>continous</a:t>
            </a:r>
            <a:r>
              <a:rPr lang="en-US" sz="2400" dirty="0" smtClean="0"/>
              <a:t> exchange of the components of the system.</a:t>
            </a:r>
            <a:endParaRPr lang="sr-Latn-RS" sz="240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The three fundamental qualities of open system are: </a:t>
            </a:r>
            <a:endParaRPr lang="sr-Latn-RS" sz="2400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dirty="0" smtClean="0"/>
              <a:t>structure, </a:t>
            </a:r>
            <a:endParaRPr lang="sr-Latn-RS" sz="2400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dirty="0" smtClean="0"/>
              <a:t>process and </a:t>
            </a:r>
            <a:endParaRPr lang="sr-Latn-RS" sz="2400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dirty="0" smtClean="0"/>
              <a:t>function.</a:t>
            </a:r>
            <a:endParaRPr lang="sr-Latn-RS" sz="2400" dirty="0" smtClean="0"/>
          </a:p>
          <a:p>
            <a:pPr marL="342900" indent="-342900">
              <a:buFont typeface="Wingdings" pitchFamily="2" charset="2"/>
              <a:buChar char="ü"/>
            </a:pPr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200" b="1" dirty="0" smtClean="0"/>
              <a:t>Structure</a:t>
            </a:r>
            <a:r>
              <a:rPr lang="en-US" sz="2200" dirty="0" smtClean="0"/>
              <a:t> refers to the arrangement of all defined elements at a given time.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200" b="1" dirty="0" smtClean="0"/>
              <a:t>Process</a:t>
            </a:r>
            <a:r>
              <a:rPr lang="en-US" sz="2200" dirty="0" smtClean="0"/>
              <a:t> is the transformation of matter, energy and information between the system and </a:t>
            </a:r>
            <a:r>
              <a:rPr lang="en-US" sz="2200" dirty="0" err="1" smtClean="0"/>
              <a:t>enviroment</a:t>
            </a:r>
            <a:r>
              <a:rPr lang="en-US" sz="2200" dirty="0" smtClean="0"/>
              <a:t>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200" b="1" dirty="0" smtClean="0"/>
              <a:t>Function</a:t>
            </a:r>
            <a:r>
              <a:rPr lang="en-US" sz="2200" dirty="0" smtClean="0"/>
              <a:t> is related to the unique manner that each open system uses to achieve its required end.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4207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0" y="541985"/>
            <a:ext cx="8453119" cy="553998"/>
          </a:xfrm>
        </p:spPr>
        <p:txBody>
          <a:bodyPr/>
          <a:lstStyle/>
          <a:p>
            <a:r>
              <a:rPr lang="sr-Latn-RS" sz="3600" dirty="0"/>
              <a:t>Stress-induced disease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537461"/>
            <a:ext cx="8526906" cy="4555093"/>
          </a:xfrm>
        </p:spPr>
        <p:txBody>
          <a:bodyPr/>
          <a:lstStyle/>
          <a:p>
            <a:r>
              <a:rPr lang="sr-Latn-RS" sz="2400" dirty="0" smtClean="0"/>
              <a:t>Other system effects of stress</a:t>
            </a:r>
          </a:p>
          <a:p>
            <a:endParaRPr lang="sr-Latn-RS" sz="2400" dirty="0" smtClean="0"/>
          </a:p>
          <a:p>
            <a:pPr marL="457200" indent="-457200">
              <a:buFontTx/>
              <a:buChar char="-"/>
            </a:pPr>
            <a:r>
              <a:rPr lang="sr-Latn-RS" sz="2400" i="1" dirty="0" smtClean="0">
                <a:solidFill>
                  <a:srgbClr val="FF0000"/>
                </a:solidFill>
              </a:rPr>
              <a:t>Skin:</a:t>
            </a:r>
            <a:r>
              <a:rPr lang="sr-Latn-RS" sz="2400" dirty="0" smtClean="0"/>
              <a:t> stress-induced vessels constriction and the decrease of peripheral blood flow (may be important for pathogenesis for urticaria, psoriasis, acne...)</a:t>
            </a:r>
          </a:p>
          <a:p>
            <a:pPr marL="457200" indent="-457200">
              <a:buFontTx/>
              <a:buChar char="-"/>
            </a:pPr>
            <a:r>
              <a:rPr lang="sr-Latn-RS" sz="2400" i="1" dirty="0" smtClean="0">
                <a:solidFill>
                  <a:srgbClr val="FF0000"/>
                </a:solidFill>
              </a:rPr>
              <a:t>Musculoskeletal system: </a:t>
            </a:r>
            <a:r>
              <a:rPr lang="sr-Latn-RS" sz="2400" dirty="0" smtClean="0"/>
              <a:t>chronically tense muscles (backache, headache)</a:t>
            </a:r>
          </a:p>
          <a:p>
            <a:pPr marL="457200" indent="-457200">
              <a:buFontTx/>
              <a:buChar char="-"/>
            </a:pPr>
            <a:r>
              <a:rPr lang="sr-Latn-RS" sz="2400" i="1" dirty="0" smtClean="0">
                <a:solidFill>
                  <a:srgbClr val="FF0000"/>
                </a:solidFill>
              </a:rPr>
              <a:t>Respiratory system: </a:t>
            </a:r>
            <a:r>
              <a:rPr lang="sr-Latn-RS" sz="2400" dirty="0" smtClean="0"/>
              <a:t>hyperventilation and respiratory alkalosis; the onset of acute asthmatic attacks in stress (period of sleeplessness, worry, grief...)</a:t>
            </a:r>
          </a:p>
          <a:p>
            <a:pPr marL="457200" indent="-457200">
              <a:buFontTx/>
              <a:buChar char="-"/>
            </a:pPr>
            <a:endParaRPr lang="sr-Latn-RS" dirty="0" smtClean="0"/>
          </a:p>
          <a:p>
            <a:pPr marL="457200" indent="-45720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846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8200" y="457200"/>
            <a:ext cx="7772400" cy="594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453119" cy="635000"/>
          </a:xfrm>
        </p:spPr>
        <p:txBody>
          <a:bodyPr/>
          <a:lstStyle/>
          <a:p>
            <a:r>
              <a:rPr lang="en-US" dirty="0" smtClean="0"/>
              <a:t>Feedback systems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537461"/>
            <a:ext cx="7924800" cy="4062651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/>
              <a:t>Feedback is a process of self-regulation by which open systems d</a:t>
            </a:r>
            <a:r>
              <a:rPr lang="sr-Latn-RS" sz="2400" b="1" dirty="0" smtClean="0"/>
              <a:t>e</a:t>
            </a:r>
            <a:r>
              <a:rPr lang="en-US" sz="2400" b="1" dirty="0" err="1" smtClean="0"/>
              <a:t>termine</a:t>
            </a:r>
            <a:r>
              <a:rPr lang="en-US" sz="2400" b="1" dirty="0" smtClean="0"/>
              <a:t> and control the amount of input and output of the system</a:t>
            </a:r>
            <a:r>
              <a:rPr lang="en-US" sz="2400" dirty="0" smtClean="0"/>
              <a:t>.</a:t>
            </a:r>
            <a:endParaRPr lang="sr-Latn-RS" sz="240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If a factor becomes excessive or inadequate in the body, alteration in function will be initiated to decrease or increase that factor in an attempt to bring it into normal range.</a:t>
            </a:r>
            <a:endParaRPr lang="sr-Latn-RS" sz="240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The two types of feedback in the human body are </a:t>
            </a:r>
            <a:r>
              <a:rPr lang="en-US" sz="2400" i="1" dirty="0" smtClean="0">
                <a:solidFill>
                  <a:srgbClr val="FF0000"/>
                </a:solidFill>
              </a:rPr>
              <a:t>negative</a:t>
            </a:r>
            <a:r>
              <a:rPr lang="en-US" sz="2400" dirty="0" smtClean="0"/>
              <a:t> </a:t>
            </a:r>
            <a:r>
              <a:rPr lang="en-US" sz="2400" i="1" dirty="0">
                <a:solidFill>
                  <a:srgbClr val="FF0000"/>
                </a:solidFill>
              </a:rPr>
              <a:t>feedback </a:t>
            </a:r>
            <a:r>
              <a:rPr lang="en-US" sz="2400" dirty="0" smtClean="0"/>
              <a:t>and </a:t>
            </a:r>
            <a:r>
              <a:rPr lang="en-US" sz="2400" i="1" dirty="0" smtClean="0">
                <a:solidFill>
                  <a:srgbClr val="FF0000"/>
                </a:solidFill>
              </a:rPr>
              <a:t>positive feedback</a:t>
            </a:r>
            <a:r>
              <a:rPr lang="en-US" sz="2400" dirty="0" smtClean="0"/>
              <a:t>.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2270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systems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7461"/>
            <a:ext cx="8450706" cy="4493538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i="1" dirty="0">
                <a:solidFill>
                  <a:srgbClr val="FF0000"/>
                </a:solidFill>
              </a:rPr>
              <a:t>Negative feedback </a:t>
            </a:r>
            <a:r>
              <a:rPr lang="en-US" sz="2400" dirty="0"/>
              <a:t>refers to a process of </a:t>
            </a:r>
            <a:r>
              <a:rPr lang="en-US" sz="2400" b="1" dirty="0"/>
              <a:t>returning to a state of </a:t>
            </a:r>
            <a:r>
              <a:rPr lang="en-US" sz="2400" b="1" dirty="0" err="1"/>
              <a:t>equlibrium</a:t>
            </a:r>
            <a:r>
              <a:rPr lang="en-US" sz="2400" b="1" dirty="0" smtClean="0"/>
              <a:t>.</a:t>
            </a:r>
            <a:endParaRPr lang="sr-Latn-RS" sz="2400" b="1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2400" b="1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i="1" dirty="0">
                <a:solidFill>
                  <a:srgbClr val="FF0000"/>
                </a:solidFill>
              </a:rPr>
              <a:t>Positive feedback </a:t>
            </a:r>
            <a:r>
              <a:rPr lang="en-US" sz="2400" dirty="0"/>
              <a:t>indicates </a:t>
            </a:r>
            <a:r>
              <a:rPr lang="en-US" sz="2400" b="1" dirty="0"/>
              <a:t>movement away from </a:t>
            </a:r>
            <a:r>
              <a:rPr lang="en-US" sz="2400" b="1" dirty="0" err="1"/>
              <a:t>equlibrium</a:t>
            </a:r>
            <a:r>
              <a:rPr lang="en-US" sz="2400" dirty="0" smtClean="0"/>
              <a:t>.</a:t>
            </a:r>
            <a:endParaRPr lang="sr-Latn-RS" sz="2400" dirty="0" smtClean="0"/>
          </a:p>
          <a:p>
            <a:endParaRPr lang="en-US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/>
              <a:t>Negative feedback </a:t>
            </a:r>
            <a:r>
              <a:rPr lang="en-US" sz="2400" dirty="0"/>
              <a:t>causes a function to increase when it falls below a set point or decrease if it raises above the set point</a:t>
            </a:r>
            <a:r>
              <a:rPr lang="en-US" sz="2400" dirty="0" smtClean="0"/>
              <a:t>.</a:t>
            </a:r>
            <a:endParaRPr lang="sr-Latn-RS" sz="2400" dirty="0" smtClean="0"/>
          </a:p>
          <a:p>
            <a:pPr marL="342900" indent="-342900">
              <a:buFont typeface="Arial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/>
              <a:t>Positive feedback </a:t>
            </a:r>
            <a:r>
              <a:rPr lang="en-US" sz="2400" dirty="0" smtClean="0"/>
              <a:t>leads to a continuation of the process and moves it away from homeostasis.</a:t>
            </a:r>
            <a:r>
              <a:rPr lang="sr-Latn-RS" sz="2400" dirty="0"/>
              <a:t> </a:t>
            </a:r>
            <a:r>
              <a:rPr lang="en-US" sz="2400" dirty="0" smtClean="0"/>
              <a:t>Unchecked, it will produce </a:t>
            </a:r>
            <a:r>
              <a:rPr lang="en-US" sz="2400" dirty="0" err="1" smtClean="0"/>
              <a:t>ilness</a:t>
            </a:r>
            <a:r>
              <a:rPr lang="en-US" sz="2400" dirty="0" smtClean="0"/>
              <a:t> and finally death.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80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878</TotalTime>
  <Words>3873</Words>
  <Application>Microsoft Office PowerPoint</Application>
  <PresentationFormat>On-screen Show (4:3)</PresentationFormat>
  <Paragraphs>471</Paragraphs>
  <Slides>71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71</vt:i4>
      </vt:variant>
    </vt:vector>
  </HeadingPairs>
  <TitlesOfParts>
    <vt:vector size="72" baseType="lpstr">
      <vt:lpstr>Office Theme</vt:lpstr>
      <vt:lpstr>General  adaptation syndrome ~GAS~</vt:lpstr>
      <vt:lpstr>Lecture contents</vt:lpstr>
      <vt:lpstr>INTRODUCTION</vt:lpstr>
      <vt:lpstr>HOMEOSTASIS</vt:lpstr>
      <vt:lpstr>Homeostasis …originates…</vt:lpstr>
      <vt:lpstr>Systems theory</vt:lpstr>
      <vt:lpstr>Steady state</vt:lpstr>
      <vt:lpstr>Feedback systems</vt:lpstr>
      <vt:lpstr>Feedback systems</vt:lpstr>
      <vt:lpstr>PowerPoint Presentation</vt:lpstr>
      <vt:lpstr>STRESS</vt:lpstr>
      <vt:lpstr>STRESS</vt:lpstr>
      <vt:lpstr>The stress response</vt:lpstr>
      <vt:lpstr>The stress response</vt:lpstr>
      <vt:lpstr>The stress response</vt:lpstr>
      <vt:lpstr>The stress response</vt:lpstr>
      <vt:lpstr>Trias of nonspecific changes</vt:lpstr>
      <vt:lpstr>What is a stressor?</vt:lpstr>
      <vt:lpstr>Classification of stressors</vt:lpstr>
      <vt:lpstr>Which are the external stressors?</vt:lpstr>
      <vt:lpstr>Which are the internal stressors?</vt:lpstr>
      <vt:lpstr>PowerPoint Presentation</vt:lpstr>
      <vt:lpstr>The question is there is a scale of stressful events?</vt:lpstr>
      <vt:lpstr>Holmes &amp; Rahe: Scale of stressful events</vt:lpstr>
      <vt:lpstr>Stress and occupations</vt:lpstr>
      <vt:lpstr>We can conclude that when some stressor acts on the organism the result can be:</vt:lpstr>
      <vt:lpstr>ADAPTATION</vt:lpstr>
      <vt:lpstr>Stages of the General adaptation syndrome</vt:lpstr>
      <vt:lpstr>PowerPoint Presentation</vt:lpstr>
      <vt:lpstr>Alarm reaction stage</vt:lpstr>
      <vt:lpstr>Alarm stage </vt:lpstr>
      <vt:lpstr>Alarm reaction stage: two phases</vt:lpstr>
      <vt:lpstr>PowerPoint Presentation</vt:lpstr>
      <vt:lpstr>Stage of resistance or adaptation</vt:lpstr>
      <vt:lpstr>Stage of resistance</vt:lpstr>
      <vt:lpstr>Stage of the resistance</vt:lpstr>
      <vt:lpstr>The third stage of GAS</vt:lpstr>
      <vt:lpstr>Stage of exhaustion</vt:lpstr>
      <vt:lpstr>The consequences are:</vt:lpstr>
      <vt:lpstr>PowerPoint Presentation</vt:lpstr>
      <vt:lpstr>LOCAL ADAPTATION SYNDROME</vt:lpstr>
      <vt:lpstr>Physiological responses to stress</vt:lpstr>
      <vt:lpstr>Neuroendocrine response to stressors</vt:lpstr>
      <vt:lpstr>PowerPoint Presentation</vt:lpstr>
      <vt:lpstr>Neurological mechanisms</vt:lpstr>
      <vt:lpstr>Neurological mechanisms</vt:lpstr>
      <vt:lpstr>Neurological mechanisms</vt:lpstr>
      <vt:lpstr>Neurological mechanisms</vt:lpstr>
      <vt:lpstr>Epinephrine (acts on α and β receptors) leads to:</vt:lpstr>
      <vt:lpstr>Endocrine system</vt:lpstr>
      <vt:lpstr>Endocrine system activity in GAS</vt:lpstr>
      <vt:lpstr>Effects of glucocorticoids</vt:lpstr>
      <vt:lpstr>Effects of glucocorticoids</vt:lpstr>
      <vt:lpstr>Circadian secretion of glucocorticoids</vt:lpstr>
      <vt:lpstr>PowerPoint Presentation</vt:lpstr>
      <vt:lpstr>Effects on the immune system</vt:lpstr>
      <vt:lpstr>Physiological effects of cortisol</vt:lpstr>
      <vt:lpstr>Physiological effects of cortisol</vt:lpstr>
      <vt:lpstr>Other endocrine effects</vt:lpstr>
      <vt:lpstr>Other endocrine effects</vt:lpstr>
      <vt:lpstr>Other endocrine effects</vt:lpstr>
      <vt:lpstr>Symptoms of stress</vt:lpstr>
      <vt:lpstr>Physical symptoms</vt:lpstr>
      <vt:lpstr>Other symptoms of stress:</vt:lpstr>
      <vt:lpstr>Stress effects and disease</vt:lpstr>
      <vt:lpstr>Genetic predisposition</vt:lpstr>
      <vt:lpstr>Organ susceptibility</vt:lpstr>
      <vt:lpstr>Stress-induced disease</vt:lpstr>
      <vt:lpstr>Stress-induced disease</vt:lpstr>
      <vt:lpstr>Stress-induced disease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OPŠTI ADAPTACIONI SINDROM</dc:title>
  <dc:creator>Bill Gates</dc:creator>
  <cp:lastModifiedBy>User</cp:lastModifiedBy>
  <cp:revision>72</cp:revision>
  <dcterms:created xsi:type="dcterms:W3CDTF">2023-11-23T11:54:37Z</dcterms:created>
  <dcterms:modified xsi:type="dcterms:W3CDTF">2023-12-10T11:42:18Z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2020-03-18T00:00:00Z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2023-11-23T00:00:00Z</vt:filetime>
  </property>
  <property fmtid="{D5CDD505-2E9C-101B-9397-08002B2CF9AE}" pid="5" name="Producer">
    <vt:lpwstr>Microsoft® Office PowerPoint® 2007</vt:lpwstr>
  </property>
</Properties>
</file>